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0" r:id="rId5"/>
    <p:sldMasterId id="2147483706" r:id="rId6"/>
    <p:sldMasterId id="2147483675" r:id="rId7"/>
    <p:sldMasterId id="2147483663" r:id="rId8"/>
  </p:sldMasterIdLst>
  <p:notesMasterIdLst>
    <p:notesMasterId r:id="rId113"/>
  </p:notesMasterIdLst>
  <p:handoutMasterIdLst>
    <p:handoutMasterId r:id="rId114"/>
  </p:handoutMasterIdLst>
  <p:sldIdLst>
    <p:sldId id="546" r:id="rId9"/>
    <p:sldId id="588" r:id="rId10"/>
    <p:sldId id="593" r:id="rId11"/>
    <p:sldId id="793" r:id="rId12"/>
    <p:sldId id="796" r:id="rId13"/>
    <p:sldId id="915" r:id="rId14"/>
    <p:sldId id="797" r:id="rId15"/>
    <p:sldId id="616" r:id="rId16"/>
    <p:sldId id="727" r:id="rId17"/>
    <p:sldId id="731" r:id="rId18"/>
    <p:sldId id="729" r:id="rId19"/>
    <p:sldId id="846" r:id="rId20"/>
    <p:sldId id="842" r:id="rId21"/>
    <p:sldId id="844" r:id="rId22"/>
    <p:sldId id="916" r:id="rId23"/>
    <p:sldId id="800" r:id="rId24"/>
    <p:sldId id="802" r:id="rId25"/>
    <p:sldId id="799" r:id="rId26"/>
    <p:sldId id="806" r:id="rId27"/>
    <p:sldId id="917" r:id="rId28"/>
    <p:sldId id="827" r:id="rId29"/>
    <p:sldId id="828" r:id="rId30"/>
    <p:sldId id="805" r:id="rId31"/>
    <p:sldId id="713" r:id="rId32"/>
    <p:sldId id="715" r:id="rId33"/>
    <p:sldId id="791" r:id="rId34"/>
    <p:sldId id="717" r:id="rId35"/>
    <p:sldId id="721" r:id="rId36"/>
    <p:sldId id="722" r:id="rId37"/>
    <p:sldId id="724" r:id="rId38"/>
    <p:sldId id="808" r:id="rId39"/>
    <p:sldId id="807" r:id="rId40"/>
    <p:sldId id="918" r:id="rId41"/>
    <p:sldId id="619" r:id="rId42"/>
    <p:sldId id="810" r:id="rId43"/>
    <p:sldId id="811" r:id="rId44"/>
    <p:sldId id="812" r:id="rId45"/>
    <p:sldId id="813" r:id="rId46"/>
    <p:sldId id="814" r:id="rId47"/>
    <p:sldId id="826" r:id="rId48"/>
    <p:sldId id="919" r:id="rId49"/>
    <p:sldId id="848" r:id="rId50"/>
    <p:sldId id="849" r:id="rId51"/>
    <p:sldId id="850" r:id="rId52"/>
    <p:sldId id="851" r:id="rId53"/>
    <p:sldId id="852" r:id="rId54"/>
    <p:sldId id="853" r:id="rId55"/>
    <p:sldId id="854" r:id="rId56"/>
    <p:sldId id="855" r:id="rId57"/>
    <p:sldId id="856" r:id="rId58"/>
    <p:sldId id="857" r:id="rId59"/>
    <p:sldId id="932" r:id="rId60"/>
    <p:sldId id="859" r:id="rId61"/>
    <p:sldId id="860" r:id="rId62"/>
    <p:sldId id="861" r:id="rId63"/>
    <p:sldId id="862" r:id="rId64"/>
    <p:sldId id="863" r:id="rId65"/>
    <p:sldId id="864" r:id="rId66"/>
    <p:sldId id="933" r:id="rId67"/>
    <p:sldId id="866" r:id="rId68"/>
    <p:sldId id="867" r:id="rId69"/>
    <p:sldId id="868" r:id="rId70"/>
    <p:sldId id="869" r:id="rId71"/>
    <p:sldId id="870" r:id="rId72"/>
    <p:sldId id="934" r:id="rId73"/>
    <p:sldId id="872" r:id="rId74"/>
    <p:sldId id="873" r:id="rId75"/>
    <p:sldId id="935" r:id="rId76"/>
    <p:sldId id="875" r:id="rId77"/>
    <p:sldId id="876" r:id="rId78"/>
    <p:sldId id="877" r:id="rId79"/>
    <p:sldId id="878" r:id="rId80"/>
    <p:sldId id="879" r:id="rId81"/>
    <p:sldId id="880" r:id="rId82"/>
    <p:sldId id="881" r:id="rId83"/>
    <p:sldId id="882" r:id="rId84"/>
    <p:sldId id="883" r:id="rId85"/>
    <p:sldId id="884" r:id="rId86"/>
    <p:sldId id="885" r:id="rId87"/>
    <p:sldId id="886" r:id="rId88"/>
    <p:sldId id="887" r:id="rId89"/>
    <p:sldId id="888" r:id="rId90"/>
    <p:sldId id="889" r:id="rId91"/>
    <p:sldId id="891" r:id="rId92"/>
    <p:sldId id="936" r:id="rId93"/>
    <p:sldId id="937" r:id="rId94"/>
    <p:sldId id="892" r:id="rId95"/>
    <p:sldId id="893" r:id="rId96"/>
    <p:sldId id="894" r:id="rId97"/>
    <p:sldId id="895" r:id="rId98"/>
    <p:sldId id="896" r:id="rId99"/>
    <p:sldId id="897" r:id="rId100"/>
    <p:sldId id="920" r:id="rId101"/>
    <p:sldId id="921" r:id="rId102"/>
    <p:sldId id="922" r:id="rId103"/>
    <p:sldId id="923" r:id="rId104"/>
    <p:sldId id="924" r:id="rId105"/>
    <p:sldId id="925" r:id="rId106"/>
    <p:sldId id="926" r:id="rId107"/>
    <p:sldId id="927" r:id="rId108"/>
    <p:sldId id="928" r:id="rId109"/>
    <p:sldId id="929" r:id="rId110"/>
    <p:sldId id="930" r:id="rId111"/>
    <p:sldId id="931" r:id="rId112"/>
  </p:sldIdLst>
  <p:sldSz cx="12188825" cy="6858000"/>
  <p:notesSz cx="6858000" cy="9144000"/>
  <p:custDataLst>
    <p:tags r:id="rId115"/>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31" autoAdjust="0"/>
    <p:restoredTop sz="94041" autoAdjust="0"/>
  </p:normalViewPr>
  <p:slideViewPr>
    <p:cSldViewPr showGuides="1">
      <p:cViewPr varScale="1">
        <p:scale>
          <a:sx n="55" d="100"/>
          <a:sy n="55" d="100"/>
        </p:scale>
        <p:origin x="1372" y="4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0" d="100"/>
          <a:sy n="60" d="100"/>
        </p:scale>
        <p:origin x="2766"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presProps" Target="presProps.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notesMaster" Target="notesMasters/notesMaster1.xml"/><Relationship Id="rId118" Type="http://schemas.openxmlformats.org/officeDocument/2006/relationships/viewProps" Target="viewProp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handoutMaster" Target="handoutMasters/handoutMaster1.xml"/><Relationship Id="rId119"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tags" Target="tags/tag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56E6107-4F70-4432-81A1-E9329BDC8361}" type="datetime1">
              <a:rPr lang="zh-CN" altLang="en-US" smtClean="0">
                <a:latin typeface="微软雅黑" panose="020B0503020204020204" pitchFamily="34" charset="-122"/>
                <a:ea typeface="微软雅黑" panose="020B0503020204020204" pitchFamily="34" charset="-122"/>
              </a:rPr>
              <a:pPr algn="r" rtl="0"/>
              <a:t>2025/4/20</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zh-CN">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0760B032-84D0-4C37-BA11-143E54573B20}" type="datetime1">
              <a:rPr lang="zh-CN" altLang="en-US" smtClean="0"/>
              <a:pPr/>
              <a:t>2025/4/20</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F93199CD-3E1B-4AE6-990F-76F925F5EA9F}" type="slidenum">
              <a:rPr lang="en-US" altLang="zh-CN" smtClean="0"/>
              <a:pPr/>
              <a:t>‹#›</a:t>
            </a:fld>
            <a:endParaRPr lang="zh-CN" altLang="en-U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3</a:t>
            </a:fld>
            <a:endParaRPr lang="zh-CN" altLang="en-US" dirty="0"/>
          </a:p>
        </p:txBody>
      </p:sp>
    </p:spTree>
    <p:extLst>
      <p:ext uri="{BB962C8B-B14F-4D97-AF65-F5344CB8AC3E}">
        <p14:creationId xmlns:p14="http://schemas.microsoft.com/office/powerpoint/2010/main" val="1872409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9322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22759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178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50293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44954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51398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2930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06572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420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5</a:t>
            </a:fld>
            <a:endParaRPr lang="zh-CN" altLang="en-US" dirty="0"/>
          </a:p>
        </p:txBody>
      </p:sp>
    </p:spTree>
    <p:extLst>
      <p:ext uri="{BB962C8B-B14F-4D97-AF65-F5344CB8AC3E}">
        <p14:creationId xmlns:p14="http://schemas.microsoft.com/office/powerpoint/2010/main" val="2123956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6</a:t>
            </a:fld>
            <a:endParaRPr lang="zh-CN" altLang="en-US" dirty="0"/>
          </a:p>
        </p:txBody>
      </p:sp>
    </p:spTree>
    <p:extLst>
      <p:ext uri="{BB962C8B-B14F-4D97-AF65-F5344CB8AC3E}">
        <p14:creationId xmlns:p14="http://schemas.microsoft.com/office/powerpoint/2010/main" val="2123956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7</a:t>
            </a:fld>
            <a:endParaRPr lang="zh-CN" altLang="en-US" dirty="0"/>
          </a:p>
        </p:txBody>
      </p:sp>
    </p:spTree>
    <p:extLst>
      <p:ext uri="{BB962C8B-B14F-4D97-AF65-F5344CB8AC3E}">
        <p14:creationId xmlns:p14="http://schemas.microsoft.com/office/powerpoint/2010/main" val="179021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10</a:t>
            </a:fld>
            <a:endParaRPr lang="zh-CN" altLang="en-US" dirty="0"/>
          </a:p>
        </p:txBody>
      </p:sp>
    </p:spTree>
    <p:extLst>
      <p:ext uri="{BB962C8B-B14F-4D97-AF65-F5344CB8AC3E}">
        <p14:creationId xmlns:p14="http://schemas.microsoft.com/office/powerpoint/2010/main" val="464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13</a:t>
            </a:fld>
            <a:endParaRPr lang="zh-CN" altLang="en-US" dirty="0"/>
          </a:p>
        </p:txBody>
      </p:sp>
    </p:spTree>
    <p:extLst>
      <p:ext uri="{BB962C8B-B14F-4D97-AF65-F5344CB8AC3E}">
        <p14:creationId xmlns:p14="http://schemas.microsoft.com/office/powerpoint/2010/main" val="1919879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19</a:t>
            </a:fld>
            <a:endParaRPr lang="zh-CN" altLang="en-US" dirty="0"/>
          </a:p>
        </p:txBody>
      </p:sp>
    </p:spTree>
    <p:extLst>
      <p:ext uri="{BB962C8B-B14F-4D97-AF65-F5344CB8AC3E}">
        <p14:creationId xmlns:p14="http://schemas.microsoft.com/office/powerpoint/2010/main" val="237435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33</a:t>
            </a:fld>
            <a:endParaRPr lang="zh-CN" altLang="en-US" dirty="0"/>
          </a:p>
        </p:txBody>
      </p:sp>
    </p:spTree>
    <p:extLst>
      <p:ext uri="{BB962C8B-B14F-4D97-AF65-F5344CB8AC3E}">
        <p14:creationId xmlns:p14="http://schemas.microsoft.com/office/powerpoint/2010/main" val="135179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34</a:t>
            </a:fld>
            <a:endParaRPr lang="zh-CN" altLang="en-US" dirty="0"/>
          </a:p>
        </p:txBody>
      </p:sp>
    </p:spTree>
    <p:extLst>
      <p:ext uri="{BB962C8B-B14F-4D97-AF65-F5344CB8AC3E}">
        <p14:creationId xmlns:p14="http://schemas.microsoft.com/office/powerpoint/2010/main" val="1330959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图表">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345239459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86338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2025/4/20</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8317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5498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90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
        <p:nvSpPr>
          <p:cNvPr id="6" name="矩形 5"/>
          <p:cNvSpPr/>
          <p:nvPr userDrawn="1"/>
        </p:nvSpPr>
        <p:spPr>
          <a:xfrm flipV="1">
            <a:off x="0" y="1144813"/>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2824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dirty="0"/>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4/20/2025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4002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0194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432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874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2025/4/20</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2025/4/20</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9582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2025/4/20</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71262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2025/4/20</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31814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2025/4/20</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72621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6530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2025/4/20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18644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720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138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1629719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8" name="标题 12"/>
          <p:cNvSpPr>
            <a:spLocks noGrp="1"/>
          </p:cNvSpPr>
          <p:nvPr>
            <p:ph type="title"/>
          </p:nvPr>
        </p:nvSpPr>
        <p:spPr>
          <a:xfrm>
            <a:off x="837828" y="100502"/>
            <a:ext cx="9144001" cy="1371600"/>
          </a:xfrm>
        </p:spPr>
        <p:txBody>
          <a:bodyPr rtlCol="0"/>
          <a:lstStyle>
            <a:lvl1pPr marL="0" indent="0">
              <a:buFontTx/>
              <a:buNone/>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2" name="矩形 11"/>
          <p:cNvSpPr/>
          <p:nvPr userDrawn="1"/>
        </p:nvSpPr>
        <p:spPr>
          <a:xfrm flipV="1">
            <a:off x="0" y="1507778"/>
            <a:ext cx="465425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3531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带题注的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4/20/2025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43487024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22195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2433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9045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2025/4/20</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79424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2025/4/20</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150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2025/4/20</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4889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2025/4/20</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653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3931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2025/4/20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41160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Arial" panose="020B0604020202020204" pitchFamily="34" charset="0"/>
              <a:buChar char="•"/>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6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91461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8975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41767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dirty="0"/>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27316435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97955"/>
            <a:ext cx="40781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4707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68816"/>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40716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a:latin typeface="宋体" panose="02010600030101010101" pitchFamily="2" charset="-122"/>
                <a:ea typeface="宋体" panose="02010600030101010101" pitchFamily="2" charset="-122"/>
              </a:defRPr>
            </a:lvl1pPr>
          </a:lstStyle>
          <a:p>
            <a:endParaRPr lang="zh-CN" altLang="en-US" dirty="0"/>
          </a:p>
        </p:txBody>
      </p:sp>
      <p:sp>
        <p:nvSpPr>
          <p:cNvPr id="7" name="矩形 6"/>
          <p:cNvSpPr/>
          <p:nvPr userDrawn="1"/>
        </p:nvSpPr>
        <p:spPr>
          <a:xfrm flipV="1">
            <a:off x="0" y="1516247"/>
            <a:ext cx="55903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4272374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4/20/2025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92026115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0825"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1338750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066444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242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332425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Wingdings" panose="05000000000000000000" pitchFamily="2" charset="2"/>
              <a:buChar char="Ø"/>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2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799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0013"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613" y="1825625"/>
            <a:ext cx="5180012"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2237659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7058419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742568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41016991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058618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966174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313" y="365125"/>
            <a:ext cx="2627312"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2713"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92445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87779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pPr rtl="0"/>
              <a:t>‹#›</a:t>
            </a:fld>
            <a:endParaRPr lang="en-US" altLang="zh-CN" noProof="0" dirty="0"/>
          </a:p>
        </p:txBody>
      </p:sp>
    </p:spTree>
    <p:extLst>
      <p:ext uri="{BB962C8B-B14F-4D97-AF65-F5344CB8AC3E}">
        <p14:creationId xmlns:p14="http://schemas.microsoft.com/office/powerpoint/2010/main" val="273150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2025/4/20</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pPr rtl="0"/>
              <a:t>‹#›</a:t>
            </a:fld>
            <a:endParaRPr lang="en-US" altLang="zh-CN" noProof="0" dirty="0"/>
          </a:p>
        </p:txBody>
      </p:sp>
    </p:spTree>
    <p:extLst>
      <p:ext uri="{BB962C8B-B14F-4D97-AF65-F5344CB8AC3E}">
        <p14:creationId xmlns:p14="http://schemas.microsoft.com/office/powerpoint/2010/main" val="416088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dirty="0"/>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
        <p:nvSpPr>
          <p:cNvPr id="5" name="矩形 4"/>
          <p:cNvSpPr/>
          <p:nvPr userDrawn="1"/>
        </p:nvSpPr>
        <p:spPr>
          <a:xfrm flipV="1">
            <a:off x="0" y="1173954"/>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0896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1.jp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jp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4.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2025/4/20</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6" r:id="rId3"/>
    <p:sldLayoutId id="2147483661" r:id="rId4"/>
    <p:sldLayoutId id="2147483723" r:id="rId5"/>
    <p:sldLayoutId id="2147483724" r:id="rId6"/>
    <p:sldLayoutId id="2147483725" r:id="rId7"/>
    <p:sldLayoutId id="2147483726" r:id="rId8"/>
    <p:sldLayoutId id="214748372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2025/4/20</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617821151"/>
      </p:ext>
    </p:extLst>
  </p:cSld>
  <p:clrMap bg1="dk1" tx1="lt1" bg2="dk2" tx2="lt2" accent1="accent1" accent2="accent2" accent3="accent3" accent4="accent4" accent5="accent5" accent6="accent6" hlink="hlink" folHlink="folHlink"/>
  <p:sldLayoutIdLst>
    <p:sldLayoutId id="2147483703" r:id="rId1"/>
    <p:sldLayoutId id="2147483691" r:id="rId2"/>
    <p:sldLayoutId id="2147483697" r:id="rId3"/>
    <p:sldLayoutId id="2147483698" r:id="rId4"/>
    <p:sldLayoutId id="2147483700" r:id="rId5"/>
    <p:sldLayoutId id="2147483702" r:id="rId6"/>
    <p:sldLayoutId id="214748370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2025/4/20</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20792372"/>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2025/4/20</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2801753"/>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722" r:id="rId13"/>
    <p:sldLayoutId id="2147483705" r:id="rId14"/>
    <p:sldLayoutId id="2147483688" r:id="rId15"/>
    <p:sldLayoutId id="214748368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38427-6367-4CF2-BD67-D14D0F542F40}" type="datetimeFigureOut">
              <a:rPr lang="zh-CN" altLang="en-US" smtClean="0"/>
              <a:t>2025/4/20</a:t>
            </a:fld>
            <a:endParaRPr lang="zh-CN" altLang="en-US"/>
          </a:p>
        </p:txBody>
      </p:sp>
      <p:sp>
        <p:nvSpPr>
          <p:cNvPr id="5" name="页脚占位符 4"/>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4780864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wmf"/></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2.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5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2.png"/><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C3F0285-90DD-CDFA-13E8-E12232750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483" y="-147499"/>
            <a:ext cx="4481736" cy="4481736"/>
          </a:xfrm>
          <a:prstGeom prst="rect">
            <a:avLst/>
          </a:prstGeom>
          <a:ln>
            <a:solidFill>
              <a:schemeClr val="tx1"/>
            </a:solidFill>
          </a:ln>
        </p:spPr>
      </p:pic>
      <p:sp>
        <p:nvSpPr>
          <p:cNvPr id="5" name="矩形 4">
            <a:extLst>
              <a:ext uri="{FF2B5EF4-FFF2-40B4-BE49-F238E27FC236}">
                <a16:creationId xmlns:a16="http://schemas.microsoft.com/office/drawing/2014/main" id="{496BA929-9393-EB22-FF61-A90A2F898BDC}"/>
              </a:ext>
            </a:extLst>
          </p:cNvPr>
          <p:cNvSpPr/>
          <p:nvPr/>
        </p:nvSpPr>
        <p:spPr>
          <a:xfrm>
            <a:off x="7318548" y="4149080"/>
            <a:ext cx="1512168" cy="713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FD66F82-C0E8-8974-4095-BAEF69A9ABAA}"/>
              </a:ext>
            </a:extLst>
          </p:cNvPr>
          <p:cNvSpPr txBox="1"/>
          <p:nvPr/>
        </p:nvSpPr>
        <p:spPr>
          <a:xfrm>
            <a:off x="1169434" y="4334237"/>
            <a:ext cx="9505056" cy="923330"/>
          </a:xfrm>
          <a:prstGeom prst="rect">
            <a:avLst/>
          </a:prstGeom>
          <a:noFill/>
        </p:spPr>
        <p:txBody>
          <a:bodyPr wrap="square">
            <a:spAutoFit/>
          </a:bodyPr>
          <a:lstStyle/>
          <a:p>
            <a:r>
              <a:rPr kumimoji="0" lang="zh-CN" altLang="en-US" sz="5400" b="1" i="0" u="none" strike="noStrike" kern="1200" cap="none" spc="10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j-cs"/>
              </a:rPr>
              <a:t>第七章  矢量数据空间分析</a:t>
            </a:r>
          </a:p>
        </p:txBody>
      </p:sp>
      <p:sp>
        <p:nvSpPr>
          <p:cNvPr id="10" name="矩形 9">
            <a:extLst>
              <a:ext uri="{FF2B5EF4-FFF2-40B4-BE49-F238E27FC236}">
                <a16:creationId xmlns:a16="http://schemas.microsoft.com/office/drawing/2014/main" id="{B188DA54-2027-1D8D-D1E0-7D789EB15C08}"/>
              </a:ext>
            </a:extLst>
          </p:cNvPr>
          <p:cNvSpPr/>
          <p:nvPr/>
        </p:nvSpPr>
        <p:spPr>
          <a:xfrm>
            <a:off x="0" y="6381328"/>
            <a:ext cx="12188825" cy="47248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EF439308-F3DA-D6BB-3925-3A8163E5BAFF}"/>
              </a:ext>
            </a:extLst>
          </p:cNvPr>
          <p:cNvSpPr/>
          <p:nvPr/>
        </p:nvSpPr>
        <p:spPr>
          <a:xfrm>
            <a:off x="0" y="895905"/>
            <a:ext cx="2422004" cy="8482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2" name="文本框 11">
            <a:extLst>
              <a:ext uri="{FF2B5EF4-FFF2-40B4-BE49-F238E27FC236}">
                <a16:creationId xmlns:a16="http://schemas.microsoft.com/office/drawing/2014/main" id="{184CB2F3-CFD0-20C1-E241-9417D461122C}"/>
              </a:ext>
            </a:extLst>
          </p:cNvPr>
          <p:cNvSpPr txBox="1"/>
          <p:nvPr/>
        </p:nvSpPr>
        <p:spPr>
          <a:xfrm>
            <a:off x="405780" y="358029"/>
            <a:ext cx="2965668"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ArcGIS</a:t>
            </a:r>
            <a:r>
              <a:rPr lang="zh-CN" altLang="en-US"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应用</a:t>
            </a:r>
          </a:p>
        </p:txBody>
      </p:sp>
    </p:spTree>
    <p:extLst>
      <p:ext uri="{BB962C8B-B14F-4D97-AF65-F5344CB8AC3E}">
        <p14:creationId xmlns:p14="http://schemas.microsoft.com/office/powerpoint/2010/main" val="427570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649072" cy="4114801"/>
          </a:xfrm>
        </p:spPr>
        <p:txBody>
          <a:bodyPr/>
          <a:lstStyle/>
          <a:p>
            <a:r>
              <a:rPr lang="zh-CN" altLang="en-US" b="1" dirty="0"/>
              <a:t>缓冲：基于近邻的概念把空间分为两个区域</a:t>
            </a:r>
            <a:r>
              <a:rPr lang="en-US" altLang="zh-CN" b="1" dirty="0"/>
              <a:t>: </a:t>
            </a:r>
          </a:p>
          <a:p>
            <a:pPr lvl="1"/>
            <a:r>
              <a:rPr lang="zh-CN" altLang="en-US" sz="2400" dirty="0"/>
              <a:t>位于所选空间要素的指定距离之内</a:t>
            </a:r>
            <a:r>
              <a:rPr lang="en-US" altLang="zh-CN" sz="2400" dirty="0"/>
              <a:t>(</a:t>
            </a:r>
            <a:r>
              <a:rPr lang="zh-CN" altLang="en-US" sz="2400" dirty="0"/>
              <a:t>缓冲区</a:t>
            </a:r>
            <a:r>
              <a:rPr lang="en-US" altLang="zh-CN" sz="2400" dirty="0"/>
              <a:t>) </a:t>
            </a:r>
          </a:p>
          <a:p>
            <a:pPr lvl="1"/>
            <a:r>
              <a:rPr lang="zh-CN" altLang="en-US" sz="2400" dirty="0"/>
              <a:t>位于所选空间要素的指定距离之外 </a:t>
            </a:r>
            <a:endParaRPr lang="en-US" altLang="zh-CN" sz="2400" dirty="0"/>
          </a:p>
          <a:p>
            <a:r>
              <a:rPr lang="zh-CN" altLang="en-US" b="1" dirty="0"/>
              <a:t>应用：</a:t>
            </a:r>
            <a:endParaRPr lang="en-US" altLang="zh-CN" b="1" dirty="0"/>
          </a:p>
          <a:p>
            <a:pPr lvl="1"/>
            <a:r>
              <a:rPr lang="zh-CN" altLang="en-US" sz="2400" dirty="0"/>
              <a:t>公共设施的选址，确定服务半径等</a:t>
            </a:r>
            <a:r>
              <a:rPr lang="en-US" altLang="zh-CN" sz="2400" dirty="0"/>
              <a:t>—</a:t>
            </a:r>
            <a:r>
              <a:rPr lang="zh-CN" altLang="en-US" sz="2400" dirty="0"/>
              <a:t>点缓冲问题</a:t>
            </a:r>
            <a:endParaRPr lang="en-US" altLang="zh-CN" sz="2400" dirty="0"/>
          </a:p>
          <a:p>
            <a:pPr lvl="1"/>
            <a:r>
              <a:rPr lang="zh-CN" altLang="en-US" sz="2400" dirty="0"/>
              <a:t>河流两侧灌溉区域的确定</a:t>
            </a:r>
            <a:r>
              <a:rPr lang="en-US" altLang="zh-CN" sz="2400" dirty="0"/>
              <a:t>—</a:t>
            </a:r>
            <a:r>
              <a:rPr lang="zh-CN" altLang="en-US" sz="2400" dirty="0"/>
              <a:t>线缓冲问题 </a:t>
            </a:r>
            <a:endParaRPr lang="en-US" altLang="zh-CN" sz="2400" dirty="0"/>
          </a:p>
          <a:p>
            <a:pPr lvl="1"/>
            <a:r>
              <a:rPr lang="zh-CN" altLang="en-US" sz="2400" dirty="0"/>
              <a:t>公园向周围扩展</a:t>
            </a:r>
            <a:r>
              <a:rPr lang="en-US" altLang="zh-CN" sz="2400" dirty="0"/>
              <a:t>—</a:t>
            </a:r>
            <a:r>
              <a:rPr lang="zh-CN" altLang="en-US" sz="2400" dirty="0"/>
              <a:t>面缓冲问题 </a:t>
            </a:r>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3200" b="1" dirty="0">
                <a:solidFill>
                  <a:schemeClr val="accent1"/>
                </a:solidFill>
                <a:latin typeface="黑体" panose="02010609060101010101" pitchFamily="49" charset="-122"/>
                <a:ea typeface="黑体" panose="02010609060101010101" pitchFamily="49" charset="-122"/>
              </a:rPr>
              <a:t>缓冲区</a:t>
            </a:r>
            <a:endParaRPr lang="zh-CN" altLang="en-US" sz="3200" dirty="0">
              <a:solidFill>
                <a:schemeClr val="accent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910355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idx="11"/>
          </p:nvPr>
        </p:nvSpPr>
        <p:spPr>
          <a:xfrm>
            <a:off x="837829" y="1700808"/>
            <a:ext cx="3744415" cy="5157192"/>
          </a:xfrm>
        </p:spPr>
        <p:txBody>
          <a:bodyPr>
            <a:normAutofit/>
          </a:bodyPr>
          <a:lstStyle/>
          <a:p>
            <a:pPr>
              <a:lnSpc>
                <a:spcPct val="100000"/>
              </a:lnSpc>
              <a:spcBef>
                <a:spcPts val="0"/>
              </a:spcBef>
            </a:pPr>
            <a:endParaRPr lang="en-US" altLang="zh-CN" dirty="0"/>
          </a:p>
          <a:p>
            <a:pPr>
              <a:lnSpc>
                <a:spcPct val="100000"/>
              </a:lnSpc>
              <a:spcBef>
                <a:spcPts val="0"/>
              </a:spcBef>
            </a:pPr>
            <a:r>
              <a:rPr lang="zh-CN" altLang="en-US" b="1" dirty="0">
                <a:solidFill>
                  <a:schemeClr val="accent1"/>
                </a:solidFill>
                <a:latin typeface="黑体" panose="02010609060101010101" pitchFamily="49" charset="-122"/>
                <a:ea typeface="黑体" panose="02010609060101010101" pitchFamily="49" charset="-122"/>
              </a:rPr>
              <a:t>最近服务设施分析</a:t>
            </a:r>
            <a:endParaRPr lang="en-US" altLang="zh-CN" b="1" dirty="0">
              <a:solidFill>
                <a:schemeClr val="accent1"/>
              </a:solidFill>
              <a:latin typeface="黑体" panose="02010609060101010101" pitchFamily="49" charset="-122"/>
              <a:ea typeface="黑体" panose="02010609060101010101" pitchFamily="49" charset="-122"/>
            </a:endParaRPr>
          </a:p>
          <a:p>
            <a:pPr lvl="1">
              <a:lnSpc>
                <a:spcPct val="100000"/>
              </a:lnSpc>
              <a:spcBef>
                <a:spcPts val="0"/>
              </a:spcBef>
            </a:pPr>
            <a:r>
              <a:rPr lang="zh-CN" altLang="en-US" dirty="0"/>
              <a:t>找到距事故地点最近四个消防队（因为要第</a:t>
            </a:r>
            <a:r>
              <a:rPr lang="en-US" altLang="zh-CN" dirty="0"/>
              <a:t>5</a:t>
            </a:r>
            <a:r>
              <a:rPr lang="zh-CN" altLang="en-US" dirty="0"/>
              <a:t>个已经到达事故点的时间已超了</a:t>
            </a:r>
            <a:r>
              <a:rPr lang="en-US" altLang="zh-CN" dirty="0"/>
              <a:t>3</a:t>
            </a:r>
            <a:r>
              <a:rPr lang="zh-CN" altLang="en-US" dirty="0"/>
              <a:t>分钟），当然如果在“分析属性设置对话框”中将“默认响应条件”</a:t>
            </a:r>
            <a:r>
              <a:rPr lang="en-US" altLang="zh-CN" dirty="0"/>
              <a:t>[Default Cutoff value]</a:t>
            </a:r>
            <a:r>
              <a:rPr lang="zh-CN" altLang="en-US" dirty="0"/>
              <a:t>设置为</a:t>
            </a:r>
            <a:r>
              <a:rPr lang="en-US" altLang="zh-CN" dirty="0"/>
              <a:t>4</a:t>
            </a:r>
            <a:r>
              <a:rPr lang="zh-CN" altLang="en-US" dirty="0"/>
              <a:t>，则有可能找到</a:t>
            </a:r>
            <a:r>
              <a:rPr lang="en-US" altLang="zh-CN" dirty="0"/>
              <a:t>5</a:t>
            </a:r>
            <a:r>
              <a:rPr lang="zh-CN" altLang="en-US" dirty="0"/>
              <a:t>个最近的消防队。 </a:t>
            </a:r>
          </a:p>
        </p:txBody>
      </p:sp>
      <p:sp>
        <p:nvSpPr>
          <p:cNvPr id="12185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pic>
        <p:nvPicPr>
          <p:cNvPr id="1218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4851" y="1700808"/>
            <a:ext cx="7343974" cy="443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85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sp>
        <p:nvSpPr>
          <p:cNvPr id="6" name="Rectangle 2"/>
          <p:cNvSpPr>
            <a:spLocks noGrp="1" noChangeArrowheads="1"/>
          </p:cNvSpPr>
          <p:nvPr>
            <p:ph idx="11"/>
          </p:nvPr>
        </p:nvSpPr>
        <p:spPr/>
        <p:txBody>
          <a:bodyPr/>
          <a:lstStyle/>
          <a:p>
            <a:r>
              <a:rPr lang="zh-CN" altLang="en-US" dirty="0">
                <a:latin typeface="黑体" panose="02010609060101010101" pitchFamily="49" charset="-122"/>
                <a:ea typeface="黑体" panose="02010609060101010101" pitchFamily="49" charset="-122"/>
              </a:rPr>
              <a:t>最近服务设施分析：行进方向</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455" y="2492896"/>
            <a:ext cx="6120096" cy="412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67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idx="11"/>
          </p:nvPr>
        </p:nvSpPr>
        <p:spPr>
          <a:xfrm>
            <a:off x="1125861" y="1988840"/>
            <a:ext cx="2952327" cy="4114801"/>
          </a:xfrm>
        </p:spPr>
        <p:txBody>
          <a:bodyPr>
            <a:normAutofit/>
          </a:bodyPr>
          <a:lstStyle/>
          <a:p>
            <a:r>
              <a:rPr lang="zh-CN" altLang="en-US" dirty="0"/>
              <a:t>在道路网络条件下，基于时间或距离计算每个服务设施的服务范围。</a:t>
            </a:r>
          </a:p>
          <a:p>
            <a:pPr lvl="1"/>
            <a:r>
              <a:rPr lang="zh-CN" altLang="en-US" dirty="0"/>
              <a:t>道路网络</a:t>
            </a:r>
          </a:p>
          <a:p>
            <a:pPr lvl="1"/>
            <a:r>
              <a:rPr lang="zh-CN" altLang="en-US" dirty="0"/>
              <a:t>服务设施</a:t>
            </a:r>
          </a:p>
        </p:txBody>
      </p:sp>
      <p:pic>
        <p:nvPicPr>
          <p:cNvPr id="1249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910" y="1988840"/>
            <a:ext cx="781176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765820" y="0"/>
            <a:ext cx="10441160" cy="145629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5.2 </a:t>
            </a:r>
            <a:r>
              <a:rPr kumimoji="0" lang="zh-CN" altLang="en-US"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传输网络分析</a:t>
            </a:r>
            <a:r>
              <a:rPr kumimoji="0" lang="en-US" altLang="zh-CN"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a:t>
            </a:r>
            <a:r>
              <a:rPr kumimoji="0" lang="zh-CN" altLang="en-US" sz="2800" b="1" i="0" u="none" strike="noStrike" kern="1200" cap="none" spc="10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j-cs"/>
              </a:rPr>
              <a:t>服务区域分析（</a:t>
            </a:r>
            <a:r>
              <a:rPr kumimoji="0" lang="en-US" altLang="zh-CN" sz="2800" b="1" i="0" u="none" strike="noStrike" kern="1200" cap="none" spc="10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j-cs"/>
              </a:rPr>
              <a:t>network service </a:t>
            </a:r>
            <a:r>
              <a:rPr kumimoji="0" lang="en-US" altLang="zh-CN" sz="3200" b="1" i="0" u="none" strike="noStrike" kern="1200" cap="none" spc="10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j-cs"/>
              </a:rPr>
              <a:t>area)</a:t>
            </a:r>
            <a:endParaRPr kumimoji="0" lang="zh-CN" altLang="en-US" sz="3200" b="1" i="0" u="none" strike="noStrike" kern="1200" cap="none" spc="10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326906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94" y="2011931"/>
            <a:ext cx="8944200" cy="484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837828" y="100502"/>
            <a:ext cx="9144001" cy="137160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5.2 </a:t>
            </a:r>
            <a:r>
              <a:rPr kumimoji="0" lang="zh-CN" altLang="en-US"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传输网络分析</a:t>
            </a:r>
          </a:p>
        </p:txBody>
      </p:sp>
      <p:sp>
        <p:nvSpPr>
          <p:cNvPr id="6" name="矩形 5"/>
          <p:cNvSpPr/>
          <p:nvPr/>
        </p:nvSpPr>
        <p:spPr>
          <a:xfrm>
            <a:off x="6742484" y="964270"/>
            <a:ext cx="2189427"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3</a:t>
            </a:r>
            <a:r>
              <a:rPr kumimoji="0" lang="zh-CN" altLang="en-US"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分钟服务区</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5</a:t>
            </a:r>
            <a:r>
              <a:rPr kumimoji="0" lang="zh-CN" altLang="en-US"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分钟服务区</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10</a:t>
            </a:r>
            <a:r>
              <a:rPr kumimoji="0" lang="zh-CN" altLang="en-US"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分钟服务区</a:t>
            </a:r>
          </a:p>
        </p:txBody>
      </p:sp>
    </p:spTree>
    <p:extLst>
      <p:ext uri="{BB962C8B-B14F-4D97-AF65-F5344CB8AC3E}">
        <p14:creationId xmlns:p14="http://schemas.microsoft.com/office/powerpoint/2010/main" val="184885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595" y="1951872"/>
            <a:ext cx="7957282" cy="47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noGrp="1"/>
          </p:cNvSpPr>
          <p:nvPr>
            <p:ph type="title"/>
          </p:nvPr>
        </p:nvSpPr>
        <p:spPr>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r>
              <a:rPr lang="en-US" altLang="zh-CN" sz="3200" b="1" dirty="0">
                <a:solidFill>
                  <a:schemeClr val="bg1"/>
                </a:solidFill>
                <a:latin typeface="黑体" panose="02010609060101010101" pitchFamily="49" charset="-122"/>
                <a:ea typeface="黑体" panose="02010609060101010101" pitchFamily="49" charset="-122"/>
              </a:rPr>
              <a:t>5.2 </a:t>
            </a:r>
            <a:r>
              <a:rPr lang="zh-CN" altLang="en-US" sz="3200" b="1" dirty="0">
                <a:solidFill>
                  <a:schemeClr val="bg1"/>
                </a:solidFill>
                <a:latin typeface="黑体" panose="02010609060101010101" pitchFamily="49" charset="-122"/>
                <a:ea typeface="黑体" panose="02010609060101010101" pitchFamily="49" charset="-122"/>
              </a:rPr>
              <a:t>传输网络分析</a:t>
            </a:r>
          </a:p>
        </p:txBody>
      </p:sp>
      <p:sp>
        <p:nvSpPr>
          <p:cNvPr id="2" name="矩形 1"/>
          <p:cNvSpPr/>
          <p:nvPr/>
        </p:nvSpPr>
        <p:spPr>
          <a:xfrm>
            <a:off x="5734372" y="1453846"/>
            <a:ext cx="266429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优化服务设施布局</a:t>
            </a:r>
            <a:endParaRPr kumimoji="0" lang="zh-CN" altLang="en-US" sz="2400" b="0" i="0" u="none" strike="noStrike" kern="1200" cap="none" spc="0" normalizeH="0" baseline="0" noProof="0" dirty="0">
              <a:ln>
                <a:noFill/>
              </a:ln>
              <a:solidFill>
                <a:srgbClr val="FF0000"/>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25837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5900" y="1895477"/>
            <a:ext cx="8927976" cy="39957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2" name="Text Box 1026"/>
          <p:cNvSpPr txBox="1">
            <a:spLocks noChangeArrowheads="1"/>
          </p:cNvSpPr>
          <p:nvPr/>
        </p:nvSpPr>
        <p:spPr bwMode="auto">
          <a:xfrm>
            <a:off x="5230316" y="1364449"/>
            <a:ext cx="2667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algn="ctr" eaLnBrk="1" hangingPunct="1"/>
            <a:r>
              <a:rPr lang="zh-CN" altLang="en-US" sz="2800" b="1" dirty="0">
                <a:solidFill>
                  <a:schemeClr val="tx1"/>
                </a:solidFill>
                <a:latin typeface="微软雅黑" panose="020B0503020204020204" pitchFamily="34" charset="-122"/>
                <a:ea typeface="微软雅黑" panose="020B0503020204020204" pitchFamily="34" charset="-122"/>
              </a:rPr>
              <a:t>缓冲区分类</a:t>
            </a:r>
          </a:p>
        </p:txBody>
      </p:sp>
      <p:pic>
        <p:nvPicPr>
          <p:cNvPr id="30723" name="Picture 1028" descr="ball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V="1">
            <a:off x="2093912" y="2143125"/>
            <a:ext cx="2873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4" name="Group 1030"/>
          <p:cNvGrpSpPr>
            <a:grpSpLocks/>
          </p:cNvGrpSpPr>
          <p:nvPr/>
        </p:nvGrpSpPr>
        <p:grpSpPr bwMode="auto">
          <a:xfrm>
            <a:off x="4522787" y="2000251"/>
            <a:ext cx="2971800" cy="461963"/>
            <a:chOff x="432" y="2256"/>
            <a:chExt cx="1728" cy="291"/>
          </a:xfrm>
        </p:grpSpPr>
        <p:pic>
          <p:nvPicPr>
            <p:cNvPr id="30732" name="Picture 1031" descr="ball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V="1">
              <a:off x="432" y="2349"/>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3" name="Text Box 1032"/>
            <p:cNvSpPr txBox="1">
              <a:spLocks noChangeArrowheads="1"/>
            </p:cNvSpPr>
            <p:nvPr/>
          </p:nvSpPr>
          <p:spPr bwMode="auto">
            <a:xfrm>
              <a:off x="768" y="2256"/>
              <a:ext cx="13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a:solidFill>
                    <a:srgbClr val="FF3300"/>
                  </a:solidFill>
                  <a:ea typeface="隶书" panose="02010509060101010101" pitchFamily="49" charset="-122"/>
                </a:rPr>
                <a:t>线的缓冲区</a:t>
              </a:r>
            </a:p>
          </p:txBody>
        </p:sp>
      </p:grpSp>
      <p:pic>
        <p:nvPicPr>
          <p:cNvPr id="30725" name="Picture 1042" descr="7712 副本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9975" y="2857501"/>
            <a:ext cx="2487612"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8" descr="7712 副本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1726" y="2786063"/>
            <a:ext cx="25558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11"/>
          <p:cNvSpPr txBox="1">
            <a:spLocks noChangeArrowheads="1"/>
          </p:cNvSpPr>
          <p:nvPr/>
        </p:nvSpPr>
        <p:spPr bwMode="auto">
          <a:xfrm>
            <a:off x="7523162" y="2000251"/>
            <a:ext cx="2228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a:solidFill>
                  <a:srgbClr val="FF3300"/>
                </a:solidFill>
                <a:ea typeface="隶书" panose="02010509060101010101" pitchFamily="49" charset="-122"/>
              </a:rPr>
              <a:t>面的缓冲区</a:t>
            </a:r>
          </a:p>
        </p:txBody>
      </p:sp>
      <p:grpSp>
        <p:nvGrpSpPr>
          <p:cNvPr id="30728" name="Group 3"/>
          <p:cNvGrpSpPr>
            <a:grpSpLocks/>
          </p:cNvGrpSpPr>
          <p:nvPr/>
        </p:nvGrpSpPr>
        <p:grpSpPr bwMode="auto">
          <a:xfrm>
            <a:off x="2522537" y="2071688"/>
            <a:ext cx="5073650" cy="461962"/>
            <a:chOff x="582" y="1401"/>
            <a:chExt cx="3196" cy="291"/>
          </a:xfrm>
        </p:grpSpPr>
        <p:pic>
          <p:nvPicPr>
            <p:cNvPr id="30730" name="Picture 4" descr="ball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V="1">
              <a:off x="3597" y="1446"/>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Text Box 5"/>
            <p:cNvSpPr txBox="1">
              <a:spLocks noChangeArrowheads="1"/>
            </p:cNvSpPr>
            <p:nvPr/>
          </p:nvSpPr>
          <p:spPr bwMode="auto">
            <a:xfrm>
              <a:off x="582" y="1401"/>
              <a:ext cx="14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a:solidFill>
                    <a:srgbClr val="FF3300"/>
                  </a:solidFill>
                  <a:ea typeface="隶书" panose="02010509060101010101" pitchFamily="49" charset="-122"/>
                </a:rPr>
                <a:t>点的缓冲区</a:t>
              </a:r>
            </a:p>
          </p:txBody>
        </p:sp>
      </p:grpSp>
      <p:pic>
        <p:nvPicPr>
          <p:cNvPr id="30729" name="Picture 16" descr="7712 副本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6787" y="2786064"/>
            <a:ext cx="257175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3200" b="1" dirty="0">
                <a:solidFill>
                  <a:schemeClr val="accent1"/>
                </a:solidFill>
                <a:latin typeface="黑体" panose="02010609060101010101" pitchFamily="49" charset="-122"/>
                <a:ea typeface="黑体" panose="02010609060101010101" pitchFamily="49" charset="-122"/>
              </a:rPr>
              <a:t>缓冲区</a:t>
            </a:r>
            <a:endParaRPr lang="zh-CN" altLang="en-US" sz="3200" dirty="0">
              <a:solidFill>
                <a:schemeClr val="accent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504378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solidFill>
                  <a:srgbClr val="FF0000"/>
                </a:solidFill>
              </a:rPr>
              <a:t>利用自定义命令中的缓冲向导</a:t>
            </a:r>
          </a:p>
        </p:txBody>
      </p:sp>
      <p:sp>
        <p:nvSpPr>
          <p:cNvPr id="4" name="标题 3"/>
          <p:cNvSpPr txBox="1">
            <a:spLocks noGrp="1"/>
          </p:cNvSpPr>
          <p:nvPr>
            <p:ph type="title"/>
          </p:nvPr>
        </p:nvSpPr>
        <p:spPr>
          <a:xfrm>
            <a:off x="837828" y="881171"/>
            <a:ext cx="9144001" cy="590931"/>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2.1 </a:t>
            </a:r>
            <a:r>
              <a:rPr lang="zh-CN" altLang="en-US" b="1" dirty="0">
                <a:latin typeface="黑体" panose="02010609060101010101" pitchFamily="49" charset="-122"/>
                <a:ea typeface="黑体" panose="02010609060101010101" pitchFamily="49" charset="-122"/>
              </a:rPr>
              <a:t>邻域分析</a:t>
            </a:r>
            <a:r>
              <a:rPr lang="en-US" altLang="zh-CN" b="1" dirty="0">
                <a:latin typeface="黑体" panose="02010609060101010101" pitchFamily="49" charset="-122"/>
                <a:ea typeface="黑体" panose="02010609060101010101" pitchFamily="49" charset="-122"/>
              </a:rPr>
              <a:t>-</a:t>
            </a:r>
            <a:r>
              <a:rPr lang="zh-CN" altLang="en-US" b="1" dirty="0">
                <a:solidFill>
                  <a:schemeClr val="accent1"/>
                </a:solidFill>
                <a:latin typeface="黑体" panose="02010609060101010101" pitchFamily="49" charset="-122"/>
                <a:ea typeface="黑体" panose="02010609060101010101" pitchFamily="49" charset="-122"/>
              </a:rPr>
              <a:t>缓冲区</a:t>
            </a:r>
            <a:endParaRPr lang="zh-CN" altLang="en-US" dirty="0">
              <a:solidFill>
                <a:schemeClr val="accent1"/>
              </a:solidFill>
            </a:endParaRPr>
          </a:p>
        </p:txBody>
      </p:sp>
      <p:pic>
        <p:nvPicPr>
          <p:cNvPr id="9" name="图片 8"/>
          <p:cNvPicPr>
            <a:picLocks noChangeAspect="1"/>
          </p:cNvPicPr>
          <p:nvPr/>
        </p:nvPicPr>
        <p:blipFill>
          <a:blip r:embed="rId2"/>
          <a:stretch>
            <a:fillRect/>
          </a:stretch>
        </p:blipFill>
        <p:spPr>
          <a:xfrm>
            <a:off x="1311945" y="2606347"/>
            <a:ext cx="4524375" cy="4572000"/>
          </a:xfrm>
          <a:prstGeom prst="rect">
            <a:avLst/>
          </a:prstGeom>
        </p:spPr>
      </p:pic>
      <p:pic>
        <p:nvPicPr>
          <p:cNvPr id="10" name="图片 9"/>
          <p:cNvPicPr>
            <a:picLocks noChangeAspect="1"/>
          </p:cNvPicPr>
          <p:nvPr/>
        </p:nvPicPr>
        <p:blipFill>
          <a:blip r:embed="rId3"/>
          <a:stretch>
            <a:fillRect/>
          </a:stretch>
        </p:blipFill>
        <p:spPr>
          <a:xfrm>
            <a:off x="6159125" y="2022270"/>
            <a:ext cx="574923" cy="498267"/>
          </a:xfrm>
          <a:prstGeom prst="rect">
            <a:avLst/>
          </a:prstGeom>
        </p:spPr>
      </p:pic>
      <p:pic>
        <p:nvPicPr>
          <p:cNvPr id="11" name="图片 10"/>
          <p:cNvPicPr>
            <a:picLocks noChangeAspect="1"/>
          </p:cNvPicPr>
          <p:nvPr/>
        </p:nvPicPr>
        <p:blipFill>
          <a:blip r:embed="rId4"/>
          <a:stretch>
            <a:fillRect/>
          </a:stretch>
        </p:blipFill>
        <p:spPr>
          <a:xfrm>
            <a:off x="6022404" y="2607513"/>
            <a:ext cx="5657156" cy="4146794"/>
          </a:xfrm>
          <a:prstGeom prst="rect">
            <a:avLst/>
          </a:prstGeom>
        </p:spPr>
      </p:pic>
    </p:spTree>
    <p:extLst>
      <p:ext uri="{BB962C8B-B14F-4D97-AF65-F5344CB8AC3E}">
        <p14:creationId xmlns:p14="http://schemas.microsoft.com/office/powerpoint/2010/main" val="4034937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7344815" cy="4114801"/>
          </a:xfrm>
        </p:spPr>
        <p:txBody>
          <a:bodyPr>
            <a:normAutofit fontScale="85000" lnSpcReduction="20000"/>
          </a:bodyPr>
          <a:lstStyle/>
          <a:p>
            <a:r>
              <a:rPr lang="en-US" altLang="zh-CN" dirty="0">
                <a:solidFill>
                  <a:srgbClr val="FF0000"/>
                </a:solidFill>
              </a:rPr>
              <a:t>ArcGIS</a:t>
            </a:r>
            <a:r>
              <a:rPr lang="zh-CN" altLang="en-US" dirty="0">
                <a:solidFill>
                  <a:srgbClr val="FF0000"/>
                </a:solidFill>
              </a:rPr>
              <a:t>邻域分析工具箱中的缓冲区和多环缓冲区工具建立缓冲区</a:t>
            </a:r>
            <a:r>
              <a:rPr lang="zh-CN" altLang="en-US" dirty="0"/>
              <a:t>。</a:t>
            </a:r>
            <a:endParaRPr lang="en-US" altLang="zh-CN" dirty="0"/>
          </a:p>
          <a:p>
            <a:r>
              <a:rPr lang="en-US" altLang="zh-CN" dirty="0"/>
              <a:t>【</a:t>
            </a:r>
            <a:r>
              <a:rPr lang="zh-CN" altLang="en-US" dirty="0"/>
              <a:t>分析工具</a:t>
            </a:r>
            <a:r>
              <a:rPr lang="en-US" altLang="zh-CN" dirty="0"/>
              <a:t>】|【</a:t>
            </a:r>
            <a:r>
              <a:rPr lang="zh-CN" altLang="en-US" dirty="0"/>
              <a:t>邻域分析</a:t>
            </a:r>
            <a:r>
              <a:rPr lang="en-US" altLang="zh-CN" dirty="0"/>
              <a:t>】|【</a:t>
            </a:r>
            <a:r>
              <a:rPr lang="zh-CN" altLang="en-US" dirty="0"/>
              <a:t>缓冲区</a:t>
            </a:r>
            <a:r>
              <a:rPr lang="en-US" altLang="zh-CN" dirty="0"/>
              <a:t>】</a:t>
            </a:r>
          </a:p>
          <a:p>
            <a:pPr lvl="1"/>
            <a:r>
              <a:rPr lang="zh-CN" altLang="en-US" dirty="0"/>
              <a:t>缓冲区提供两种方式：一种根据输入距离值创建缓冲区；另一种根据选择的字段创建缓冲区</a:t>
            </a:r>
            <a:endParaRPr lang="en-US" altLang="zh-CN" dirty="0"/>
          </a:p>
          <a:p>
            <a:pPr lvl="1"/>
            <a:r>
              <a:rPr lang="zh-CN" altLang="en-US" dirty="0"/>
              <a:t>可选项</a:t>
            </a:r>
            <a:r>
              <a:rPr lang="en-US" altLang="zh-CN" dirty="0"/>
              <a:t>【</a:t>
            </a:r>
            <a:r>
              <a:rPr lang="zh-CN" altLang="en-US" dirty="0"/>
              <a:t>侧类型</a:t>
            </a:r>
            <a:r>
              <a:rPr lang="en-US" altLang="zh-CN" dirty="0"/>
              <a:t>】</a:t>
            </a:r>
            <a:r>
              <a:rPr lang="zh-CN" altLang="en-US" dirty="0"/>
              <a:t>针对线和面要素</a:t>
            </a:r>
            <a:endParaRPr lang="en-US" altLang="zh-CN" dirty="0"/>
          </a:p>
          <a:p>
            <a:pPr lvl="1"/>
            <a:r>
              <a:rPr lang="zh-CN" altLang="en-US" dirty="0"/>
              <a:t>可选项</a:t>
            </a:r>
            <a:r>
              <a:rPr lang="en-US" altLang="zh-CN" dirty="0"/>
              <a:t>【</a:t>
            </a:r>
            <a:r>
              <a:rPr lang="zh-CN" altLang="en-US" dirty="0"/>
              <a:t>末端类型</a:t>
            </a:r>
            <a:r>
              <a:rPr lang="en-US" altLang="zh-CN" dirty="0"/>
              <a:t>】</a:t>
            </a:r>
            <a:r>
              <a:rPr lang="zh-CN" altLang="en-US" dirty="0"/>
              <a:t>针对输入要素为线要素，可决定末端的缓冲形态</a:t>
            </a:r>
            <a:endParaRPr lang="en-US" altLang="zh-CN" dirty="0"/>
          </a:p>
          <a:p>
            <a:pPr lvl="1"/>
            <a:r>
              <a:rPr lang="zh-CN" altLang="en-US" dirty="0"/>
              <a:t>可选项</a:t>
            </a:r>
            <a:r>
              <a:rPr lang="en-US" altLang="zh-CN" dirty="0"/>
              <a:t>【</a:t>
            </a:r>
            <a:r>
              <a:rPr lang="zh-CN" altLang="en-US" dirty="0"/>
              <a:t>融合类型</a:t>
            </a:r>
            <a:r>
              <a:rPr lang="en-US" altLang="zh-CN" dirty="0"/>
              <a:t>】All </a:t>
            </a:r>
            <a:r>
              <a:rPr lang="zh-CN" altLang="en-US" dirty="0"/>
              <a:t>为融合</a:t>
            </a:r>
            <a:r>
              <a:rPr lang="en-US" altLang="zh-CN" dirty="0"/>
              <a:t>   LIST </a:t>
            </a:r>
            <a:r>
              <a:rPr lang="zh-CN" altLang="en-US" dirty="0"/>
              <a:t>为要素字段</a:t>
            </a:r>
            <a:r>
              <a:rPr lang="en-US" altLang="zh-CN" dirty="0"/>
              <a:t>   None</a:t>
            </a:r>
            <a:r>
              <a:rPr lang="zh-CN" altLang="en-US" dirty="0"/>
              <a:t>为互不干扰</a:t>
            </a:r>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2.1 </a:t>
            </a:r>
            <a:r>
              <a:rPr lang="zh-CN" altLang="en-US" b="1" dirty="0">
                <a:latin typeface="黑体" panose="02010609060101010101" pitchFamily="49" charset="-122"/>
                <a:ea typeface="黑体" panose="02010609060101010101" pitchFamily="49" charset="-122"/>
              </a:rPr>
              <a:t>邻域分析</a:t>
            </a:r>
            <a:r>
              <a:rPr lang="en-US" altLang="zh-CN" b="1" dirty="0">
                <a:latin typeface="黑体" panose="02010609060101010101" pitchFamily="49" charset="-122"/>
                <a:ea typeface="黑体" panose="02010609060101010101" pitchFamily="49" charset="-122"/>
              </a:rPr>
              <a:t>-</a:t>
            </a:r>
            <a:r>
              <a:rPr lang="zh-CN" altLang="en-US" b="1" dirty="0">
                <a:solidFill>
                  <a:schemeClr val="accent1"/>
                </a:solidFill>
                <a:latin typeface="黑体" panose="02010609060101010101" pitchFamily="49" charset="-122"/>
                <a:ea typeface="黑体" panose="02010609060101010101" pitchFamily="49" charset="-122"/>
              </a:rPr>
              <a:t>缓冲区</a:t>
            </a:r>
            <a:endParaRPr lang="zh-CN" altLang="en-US" dirty="0">
              <a:solidFill>
                <a:schemeClr val="accent1"/>
              </a:solidFill>
            </a:endParaRPr>
          </a:p>
        </p:txBody>
      </p:sp>
      <p:pic>
        <p:nvPicPr>
          <p:cNvPr id="5" name="图片 4"/>
          <p:cNvPicPr>
            <a:picLocks noChangeAspect="1"/>
          </p:cNvPicPr>
          <p:nvPr/>
        </p:nvPicPr>
        <p:blipFill>
          <a:blip r:embed="rId3"/>
          <a:stretch>
            <a:fillRect/>
          </a:stretch>
        </p:blipFill>
        <p:spPr>
          <a:xfrm>
            <a:off x="8470676" y="908720"/>
            <a:ext cx="3705225" cy="5324475"/>
          </a:xfrm>
          <a:prstGeom prst="rect">
            <a:avLst/>
          </a:prstGeom>
        </p:spPr>
      </p:pic>
    </p:spTree>
    <p:extLst>
      <p:ext uri="{BB962C8B-B14F-4D97-AF65-F5344CB8AC3E}">
        <p14:creationId xmlns:p14="http://schemas.microsoft.com/office/powerpoint/2010/main" val="3959752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847235"/>
            <a:ext cx="9134391" cy="4114801"/>
          </a:xfrm>
        </p:spPr>
        <p:txBody>
          <a:bodyPr/>
          <a:lstStyle/>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2.1 </a:t>
            </a:r>
            <a:r>
              <a:rPr lang="zh-CN" altLang="en-US" b="1" dirty="0">
                <a:latin typeface="黑体" panose="02010609060101010101" pitchFamily="49" charset="-122"/>
                <a:ea typeface="黑体" panose="02010609060101010101" pitchFamily="49" charset="-122"/>
              </a:rPr>
              <a:t>邻域分析</a:t>
            </a:r>
            <a:r>
              <a:rPr lang="en-US" altLang="zh-CN" b="1" dirty="0">
                <a:latin typeface="黑体" panose="02010609060101010101" pitchFamily="49" charset="-122"/>
                <a:ea typeface="黑体" panose="02010609060101010101" pitchFamily="49" charset="-122"/>
              </a:rPr>
              <a:t>-</a:t>
            </a:r>
            <a:r>
              <a:rPr lang="zh-CN" altLang="en-US" b="1" dirty="0">
                <a:solidFill>
                  <a:schemeClr val="accent2"/>
                </a:solidFill>
                <a:latin typeface="黑体" panose="02010609060101010101" pitchFamily="49" charset="-122"/>
                <a:ea typeface="黑体" panose="02010609060101010101" pitchFamily="49" charset="-122"/>
              </a:rPr>
              <a:t>缓冲区</a:t>
            </a:r>
            <a:endParaRPr lang="zh-CN" altLang="en-US" dirty="0"/>
          </a:p>
        </p:txBody>
      </p:sp>
      <p:pic>
        <p:nvPicPr>
          <p:cNvPr id="4" name="图片 3"/>
          <p:cNvPicPr>
            <a:picLocks noChangeAspect="1"/>
          </p:cNvPicPr>
          <p:nvPr/>
        </p:nvPicPr>
        <p:blipFill>
          <a:blip r:embed="rId2"/>
          <a:stretch>
            <a:fillRect/>
          </a:stretch>
        </p:blipFill>
        <p:spPr>
          <a:xfrm>
            <a:off x="4227052" y="1988841"/>
            <a:ext cx="4226839" cy="3942314"/>
          </a:xfrm>
          <a:prstGeom prst="rect">
            <a:avLst/>
          </a:prstGeom>
        </p:spPr>
      </p:pic>
      <p:pic>
        <p:nvPicPr>
          <p:cNvPr id="5" name="图片 4"/>
          <p:cNvPicPr>
            <a:picLocks noChangeAspect="1"/>
          </p:cNvPicPr>
          <p:nvPr/>
        </p:nvPicPr>
        <p:blipFill>
          <a:blip r:embed="rId3"/>
          <a:stretch>
            <a:fillRect/>
          </a:stretch>
        </p:blipFill>
        <p:spPr>
          <a:xfrm>
            <a:off x="8317165" y="1988841"/>
            <a:ext cx="3957362" cy="3942313"/>
          </a:xfrm>
          <a:prstGeom prst="rect">
            <a:avLst/>
          </a:prstGeom>
        </p:spPr>
      </p:pic>
      <p:pic>
        <p:nvPicPr>
          <p:cNvPr id="6" name="图片 5"/>
          <p:cNvPicPr>
            <a:picLocks noChangeAspect="1"/>
          </p:cNvPicPr>
          <p:nvPr/>
        </p:nvPicPr>
        <p:blipFill>
          <a:blip r:embed="rId4"/>
          <a:stretch>
            <a:fillRect/>
          </a:stretch>
        </p:blipFill>
        <p:spPr>
          <a:xfrm>
            <a:off x="464448" y="1847235"/>
            <a:ext cx="3768384" cy="4083919"/>
          </a:xfrm>
          <a:prstGeom prst="rect">
            <a:avLst/>
          </a:prstGeom>
        </p:spPr>
      </p:pic>
      <p:sp>
        <p:nvSpPr>
          <p:cNvPr id="8" name="文本框 7"/>
          <p:cNvSpPr txBox="1"/>
          <p:nvPr/>
        </p:nvSpPr>
        <p:spPr>
          <a:xfrm>
            <a:off x="1845940" y="6121888"/>
            <a:ext cx="1584176" cy="369332"/>
          </a:xfrm>
          <a:prstGeom prst="rect">
            <a:avLst/>
          </a:prstGeom>
          <a:noFill/>
        </p:spPr>
        <p:txBody>
          <a:bodyPr wrap="square" rtlCol="0">
            <a:spAutoFit/>
          </a:bodyPr>
          <a:lstStyle/>
          <a:p>
            <a:r>
              <a:rPr lang="zh-CN" altLang="en-US" dirty="0"/>
              <a:t>融合后缓冲区</a:t>
            </a:r>
          </a:p>
        </p:txBody>
      </p:sp>
      <p:sp>
        <p:nvSpPr>
          <p:cNvPr id="9" name="文本框 8"/>
          <p:cNvSpPr txBox="1"/>
          <p:nvPr/>
        </p:nvSpPr>
        <p:spPr>
          <a:xfrm>
            <a:off x="5302324" y="6076900"/>
            <a:ext cx="1584176" cy="369332"/>
          </a:xfrm>
          <a:prstGeom prst="rect">
            <a:avLst/>
          </a:prstGeom>
          <a:noFill/>
        </p:spPr>
        <p:txBody>
          <a:bodyPr wrap="square" rtlCol="0">
            <a:spAutoFit/>
          </a:bodyPr>
          <a:lstStyle/>
          <a:p>
            <a:r>
              <a:rPr lang="zh-CN" altLang="en-US" dirty="0"/>
              <a:t>未融合缓冲区</a:t>
            </a:r>
          </a:p>
        </p:txBody>
      </p:sp>
      <p:sp>
        <p:nvSpPr>
          <p:cNvPr id="10" name="文本框 9"/>
          <p:cNvSpPr txBox="1"/>
          <p:nvPr/>
        </p:nvSpPr>
        <p:spPr>
          <a:xfrm>
            <a:off x="9766819" y="6071016"/>
            <a:ext cx="2422005" cy="369332"/>
          </a:xfrm>
          <a:prstGeom prst="rect">
            <a:avLst/>
          </a:prstGeom>
          <a:noFill/>
        </p:spPr>
        <p:txBody>
          <a:bodyPr wrap="square" rtlCol="0">
            <a:spAutoFit/>
          </a:bodyPr>
          <a:lstStyle/>
          <a:p>
            <a:r>
              <a:rPr lang="zh-CN" altLang="en-US" dirty="0"/>
              <a:t>基于属性字段缓冲区</a:t>
            </a:r>
          </a:p>
        </p:txBody>
      </p:sp>
    </p:spTree>
    <p:extLst>
      <p:ext uri="{BB962C8B-B14F-4D97-AF65-F5344CB8AC3E}">
        <p14:creationId xmlns:p14="http://schemas.microsoft.com/office/powerpoint/2010/main" val="221124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多环缓冲区</a:t>
            </a:r>
            <a:endParaRPr lang="en-US" altLang="zh-CN" dirty="0"/>
          </a:p>
          <a:p>
            <a:pPr lvl="1"/>
            <a:r>
              <a:rPr lang="en-US" altLang="zh-CN" dirty="0"/>
              <a:t>【</a:t>
            </a:r>
            <a:r>
              <a:rPr lang="zh-CN" altLang="en-US" dirty="0"/>
              <a:t>分析工具</a:t>
            </a:r>
            <a:r>
              <a:rPr lang="en-US" altLang="zh-CN" dirty="0"/>
              <a:t>】|【</a:t>
            </a:r>
            <a:r>
              <a:rPr lang="zh-CN" altLang="en-US" dirty="0"/>
              <a:t>邻域分析</a:t>
            </a:r>
            <a:r>
              <a:rPr lang="en-US" altLang="zh-CN" dirty="0"/>
              <a:t>】|【</a:t>
            </a:r>
            <a:r>
              <a:rPr lang="zh-CN" altLang="en-US" dirty="0"/>
              <a:t>多环缓冲区</a:t>
            </a:r>
            <a:r>
              <a:rPr lang="en-US" altLang="zh-CN" dirty="0"/>
              <a:t>】</a:t>
            </a:r>
          </a:p>
          <a:p>
            <a:pPr lvl="2"/>
            <a:r>
              <a:rPr lang="en-US" altLang="zh-CN" dirty="0"/>
              <a:t>【</a:t>
            </a:r>
            <a:r>
              <a:rPr lang="zh-CN" altLang="en-US" dirty="0"/>
              <a:t>距离</a:t>
            </a:r>
            <a:r>
              <a:rPr lang="en-US" altLang="zh-CN" dirty="0"/>
              <a:t>】</a:t>
            </a:r>
            <a:r>
              <a:rPr lang="zh-CN" altLang="en-US" dirty="0"/>
              <a:t>输入缓冲区距离列表</a:t>
            </a:r>
            <a:endParaRPr lang="en-US" altLang="zh-CN" dirty="0"/>
          </a:p>
          <a:p>
            <a:pPr lvl="2"/>
            <a:r>
              <a:rPr lang="en-US" altLang="zh-CN" dirty="0"/>
              <a:t>【</a:t>
            </a:r>
            <a:r>
              <a:rPr lang="zh-CN" altLang="en-US" dirty="0"/>
              <a:t>缓冲区单位</a:t>
            </a:r>
            <a:r>
              <a:rPr lang="en-US" altLang="zh-CN" dirty="0"/>
              <a:t>】</a:t>
            </a:r>
            <a:r>
              <a:rPr lang="zh-CN" altLang="en-US" dirty="0"/>
              <a:t>用于设置距离值得线性单位</a:t>
            </a:r>
            <a:endParaRPr lang="en-US" altLang="zh-CN" dirty="0"/>
          </a:p>
          <a:p>
            <a:pPr lvl="2"/>
            <a:r>
              <a:rPr lang="en-US" altLang="zh-CN" dirty="0"/>
              <a:t>【</a:t>
            </a:r>
            <a:r>
              <a:rPr lang="zh-CN" altLang="en-US" dirty="0"/>
              <a:t>字段名</a:t>
            </a:r>
            <a:r>
              <a:rPr lang="en-US" altLang="zh-CN" dirty="0"/>
              <a:t>】</a:t>
            </a:r>
            <a:r>
              <a:rPr lang="zh-CN" altLang="en-US" dirty="0"/>
              <a:t>指定输出要素类中用于存储的字段</a:t>
            </a:r>
            <a:endParaRPr lang="en-US" altLang="zh-CN" dirty="0"/>
          </a:p>
          <a:p>
            <a:pPr lvl="1"/>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2.1 </a:t>
            </a:r>
            <a:r>
              <a:rPr lang="zh-CN" altLang="en-US" b="1" dirty="0">
                <a:latin typeface="黑体" panose="02010609060101010101" pitchFamily="49" charset="-122"/>
                <a:ea typeface="黑体" panose="02010609060101010101" pitchFamily="49" charset="-122"/>
              </a:rPr>
              <a:t>邻域分析</a:t>
            </a:r>
            <a:r>
              <a:rPr lang="en-US" altLang="zh-CN" b="1" dirty="0">
                <a:latin typeface="黑体" panose="02010609060101010101" pitchFamily="49" charset="-122"/>
                <a:ea typeface="黑体" panose="02010609060101010101" pitchFamily="49" charset="-122"/>
              </a:rPr>
              <a:t>-</a:t>
            </a:r>
            <a:r>
              <a:rPr lang="zh-CN" altLang="en-US" b="1" dirty="0">
                <a:solidFill>
                  <a:schemeClr val="accent1"/>
                </a:solidFill>
                <a:latin typeface="黑体" panose="02010609060101010101" pitchFamily="49" charset="-122"/>
                <a:ea typeface="黑体" panose="02010609060101010101" pitchFamily="49" charset="-122"/>
              </a:rPr>
              <a:t>缓冲区</a:t>
            </a:r>
            <a:endParaRPr lang="zh-CN" altLang="en-US" dirty="0">
              <a:solidFill>
                <a:schemeClr val="accent1"/>
              </a:solidFill>
            </a:endParaRPr>
          </a:p>
        </p:txBody>
      </p:sp>
      <p:pic>
        <p:nvPicPr>
          <p:cNvPr id="5" name="图片 4"/>
          <p:cNvPicPr>
            <a:picLocks noChangeAspect="1"/>
          </p:cNvPicPr>
          <p:nvPr/>
        </p:nvPicPr>
        <p:blipFill>
          <a:blip r:embed="rId2"/>
          <a:stretch>
            <a:fillRect/>
          </a:stretch>
        </p:blipFill>
        <p:spPr>
          <a:xfrm>
            <a:off x="1629916" y="4557577"/>
            <a:ext cx="2538803" cy="4135172"/>
          </a:xfrm>
          <a:prstGeom prst="rect">
            <a:avLst/>
          </a:prstGeom>
        </p:spPr>
      </p:pic>
      <p:pic>
        <p:nvPicPr>
          <p:cNvPr id="6" name="图片 5"/>
          <p:cNvPicPr>
            <a:picLocks noChangeAspect="1"/>
          </p:cNvPicPr>
          <p:nvPr/>
        </p:nvPicPr>
        <p:blipFill>
          <a:blip r:embed="rId3"/>
          <a:stretch>
            <a:fillRect/>
          </a:stretch>
        </p:blipFill>
        <p:spPr>
          <a:xfrm>
            <a:off x="7355044" y="2835543"/>
            <a:ext cx="4536504" cy="3921955"/>
          </a:xfrm>
          <a:prstGeom prst="rect">
            <a:avLst/>
          </a:prstGeom>
        </p:spPr>
      </p:pic>
      <p:pic>
        <p:nvPicPr>
          <p:cNvPr id="7" name="图片 6"/>
          <p:cNvPicPr>
            <a:picLocks noChangeAspect="1"/>
          </p:cNvPicPr>
          <p:nvPr/>
        </p:nvPicPr>
        <p:blipFill>
          <a:blip r:embed="rId4"/>
          <a:stretch>
            <a:fillRect/>
          </a:stretch>
        </p:blipFill>
        <p:spPr>
          <a:xfrm>
            <a:off x="4388453" y="4581128"/>
            <a:ext cx="2609204" cy="2399291"/>
          </a:xfrm>
          <a:prstGeom prst="rect">
            <a:avLst/>
          </a:prstGeom>
        </p:spPr>
      </p:pic>
    </p:spTree>
    <p:extLst>
      <p:ext uri="{BB962C8B-B14F-4D97-AF65-F5344CB8AC3E}">
        <p14:creationId xmlns:p14="http://schemas.microsoft.com/office/powerpoint/2010/main" val="2498625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1"/>
          </p:nvPr>
        </p:nvSpPr>
        <p:spPr>
          <a:xfrm>
            <a:off x="1125861" y="1988840"/>
            <a:ext cx="7128792" cy="4114801"/>
          </a:xfrm>
        </p:spPr>
        <p:txBody>
          <a:bodyPr>
            <a:normAutofit fontScale="92500" lnSpcReduction="20000"/>
          </a:bodyPr>
          <a:lstStyle/>
          <a:p>
            <a:r>
              <a:rPr lang="zh-CN" altLang="en-US" b="1" dirty="0"/>
              <a:t>近邻分析</a:t>
            </a:r>
            <a:r>
              <a:rPr lang="zh-CN" altLang="en-US" b="1" dirty="0">
                <a:solidFill>
                  <a:srgbClr val="92D050"/>
                </a:solidFill>
              </a:rPr>
              <a:t>：</a:t>
            </a:r>
            <a:r>
              <a:rPr lang="zh-CN" altLang="en-US" b="1" dirty="0">
                <a:solidFill>
                  <a:srgbClr val="FF0000"/>
                </a:solidFill>
              </a:rPr>
              <a:t>是用于确认输入数据中的每个要素与邻近数据中的最近要素之间距离的分析方法。</a:t>
            </a:r>
            <a:endParaRPr lang="en-US" altLang="zh-CN" b="1" dirty="0">
              <a:solidFill>
                <a:srgbClr val="FF0000"/>
              </a:solidFill>
            </a:endParaRPr>
          </a:p>
          <a:p>
            <a:r>
              <a:rPr lang="en-US" altLang="zh-CN" dirty="0"/>
              <a:t>【</a:t>
            </a:r>
            <a:r>
              <a:rPr lang="zh-CN" altLang="en-US" dirty="0"/>
              <a:t>近邻分析工具箱</a:t>
            </a:r>
            <a:r>
              <a:rPr lang="en-US" altLang="zh-CN" dirty="0"/>
              <a:t>】</a:t>
            </a:r>
          </a:p>
          <a:p>
            <a:pPr lvl="1"/>
            <a:r>
              <a:rPr lang="zh-CN" altLang="en-US" sz="2400" dirty="0"/>
              <a:t>邻近分析</a:t>
            </a:r>
            <a:endParaRPr lang="en-US" altLang="zh-CN" sz="2400" dirty="0"/>
          </a:p>
          <a:p>
            <a:pPr lvl="1"/>
            <a:r>
              <a:rPr lang="zh-CN" altLang="en-US" sz="2400" dirty="0"/>
              <a:t>点距离分析</a:t>
            </a:r>
            <a:endParaRPr lang="en-US" altLang="zh-CN" sz="2400" dirty="0"/>
          </a:p>
          <a:p>
            <a:pPr lvl="1"/>
            <a:r>
              <a:rPr lang="zh-CN" altLang="en-US" sz="2400" dirty="0"/>
              <a:t>生成近邻表</a:t>
            </a:r>
            <a:endParaRPr lang="en-US" altLang="zh-CN" sz="2400" dirty="0"/>
          </a:p>
          <a:p>
            <a:pPr lvl="1"/>
            <a:r>
              <a:rPr lang="zh-CN" altLang="en-US" sz="2400" dirty="0"/>
              <a:t>面邻域</a:t>
            </a:r>
            <a:endParaRPr lang="en-US" altLang="zh-CN" sz="2400" dirty="0"/>
          </a:p>
          <a:p>
            <a:r>
              <a:rPr lang="zh-CN" altLang="en-US" dirty="0"/>
              <a:t>泰森多边形：也被称为位于其内的离散点的邻域范围</a:t>
            </a:r>
            <a:endParaRPr lang="en-US" altLang="zh-CN" dirty="0"/>
          </a:p>
          <a:p>
            <a:pPr marL="231775" lvl="1" indent="0">
              <a:buNone/>
            </a:pPr>
            <a:endParaRPr lang="zh-CN" altLang="en-US" dirty="0"/>
          </a:p>
        </p:txBody>
      </p:sp>
      <p:sp>
        <p:nvSpPr>
          <p:cNvPr id="6" name="标题 5"/>
          <p:cNvSpPr>
            <a:spLocks noGrp="1"/>
          </p:cNvSpPr>
          <p:nvPr>
            <p:ph type="title"/>
          </p:nvPr>
        </p:nvSpPr>
        <p:spPr/>
        <p:txBody>
          <a:bodyPr/>
          <a:lstStyle/>
          <a:p>
            <a:r>
              <a:rPr lang="en-US" altLang="zh-CN" dirty="0">
                <a:latin typeface="黑体" panose="02010609060101010101" pitchFamily="49" charset="-122"/>
              </a:rPr>
              <a:t>2.1</a:t>
            </a:r>
            <a:r>
              <a:rPr lang="zh-CN" altLang="en-US" dirty="0">
                <a:latin typeface="黑体" panose="02010609060101010101" pitchFamily="49" charset="-122"/>
              </a:rPr>
              <a:t>邻域分析</a:t>
            </a:r>
            <a:r>
              <a:rPr lang="en-US" altLang="zh-CN" dirty="0">
                <a:latin typeface="黑体" panose="02010609060101010101" pitchFamily="49" charset="-122"/>
              </a:rPr>
              <a:t>-</a:t>
            </a:r>
            <a:r>
              <a:rPr lang="zh-CN" altLang="en-US" sz="2800" b="1" dirty="0">
                <a:solidFill>
                  <a:schemeClr val="accent1"/>
                </a:solidFill>
                <a:latin typeface="黑体" panose="02010609060101010101" pitchFamily="49" charset="-122"/>
              </a:rPr>
              <a:t>邻近分析</a:t>
            </a:r>
          </a:p>
        </p:txBody>
      </p:sp>
      <p:pic>
        <p:nvPicPr>
          <p:cNvPr id="5" name="图片 4"/>
          <p:cNvPicPr>
            <a:picLocks noChangeAspect="1"/>
          </p:cNvPicPr>
          <p:nvPr/>
        </p:nvPicPr>
        <p:blipFill>
          <a:blip r:embed="rId2"/>
          <a:stretch>
            <a:fillRect/>
          </a:stretch>
        </p:blipFill>
        <p:spPr>
          <a:xfrm>
            <a:off x="8296317" y="2494433"/>
            <a:ext cx="3917028" cy="3103613"/>
          </a:xfrm>
          <a:prstGeom prst="rect">
            <a:avLst/>
          </a:prstGeom>
        </p:spPr>
      </p:pic>
    </p:spTree>
    <p:extLst>
      <p:ext uri="{BB962C8B-B14F-4D97-AF65-F5344CB8AC3E}">
        <p14:creationId xmlns:p14="http://schemas.microsoft.com/office/powerpoint/2010/main" val="152618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近邻分析工具可以根据输入数据，计算其中每一个要素与邻近要素中的</a:t>
            </a:r>
            <a:r>
              <a:rPr lang="zh-CN" altLang="en-US" dirty="0">
                <a:solidFill>
                  <a:srgbClr val="FF0000"/>
                </a:solidFill>
              </a:rPr>
              <a:t>最近要素之间的距离和其他临近性信息</a:t>
            </a:r>
            <a:r>
              <a:rPr lang="zh-CN" altLang="en-US" dirty="0"/>
              <a:t>，同时还会添加要素识别符合最近要素的坐标及与该最近要素所成的角度。 </a:t>
            </a:r>
            <a:endParaRPr lang="en-US" altLang="zh-CN" dirty="0"/>
          </a:p>
          <a:p>
            <a:r>
              <a:rPr lang="en-US" altLang="zh-CN" dirty="0"/>
              <a:t>【</a:t>
            </a:r>
            <a:r>
              <a:rPr lang="zh-CN" altLang="en-US" dirty="0"/>
              <a:t>分析工具</a:t>
            </a:r>
            <a:r>
              <a:rPr lang="en-US" altLang="zh-CN" dirty="0"/>
              <a:t>】|【</a:t>
            </a:r>
            <a:r>
              <a:rPr lang="zh-CN" altLang="en-US" dirty="0"/>
              <a:t>邻域分析</a:t>
            </a:r>
            <a:r>
              <a:rPr lang="en-US" altLang="zh-CN" dirty="0"/>
              <a:t>】|【</a:t>
            </a:r>
            <a:r>
              <a:rPr lang="zh-CN" altLang="en-US" dirty="0"/>
              <a:t>邻近分析</a:t>
            </a:r>
            <a:r>
              <a:rPr lang="en-US" altLang="zh-CN" dirty="0"/>
              <a:t>】</a:t>
            </a:r>
            <a:r>
              <a:rPr lang="zh-CN" altLang="en-US" dirty="0"/>
              <a:t>工具</a:t>
            </a:r>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en-US" altLang="zh-CN" dirty="0">
                <a:latin typeface="黑体" panose="02010609060101010101" pitchFamily="49" charset="-122"/>
              </a:rPr>
              <a:t>2.1</a:t>
            </a:r>
            <a:r>
              <a:rPr lang="zh-CN" altLang="en-US" dirty="0">
                <a:latin typeface="黑体" panose="02010609060101010101" pitchFamily="49" charset="-122"/>
              </a:rPr>
              <a:t>邻域分析</a:t>
            </a:r>
            <a:r>
              <a:rPr lang="en-US" altLang="zh-CN" dirty="0">
                <a:latin typeface="黑体" panose="02010609060101010101" pitchFamily="49" charset="-122"/>
              </a:rPr>
              <a:t>-</a:t>
            </a:r>
            <a:r>
              <a:rPr lang="zh-CN" altLang="en-US" b="1" dirty="0">
                <a:solidFill>
                  <a:schemeClr val="accent1"/>
                </a:solidFill>
                <a:latin typeface="黑体" panose="02010609060101010101" pitchFamily="49" charset="-122"/>
              </a:rPr>
              <a:t>邻近分析</a:t>
            </a:r>
            <a:endParaRPr lang="zh-CN" altLang="en-US" dirty="0">
              <a:solidFill>
                <a:schemeClr val="accent1"/>
              </a:solidFill>
            </a:endParaRPr>
          </a:p>
        </p:txBody>
      </p:sp>
      <p:pic>
        <p:nvPicPr>
          <p:cNvPr id="4" name="图片 3"/>
          <p:cNvPicPr>
            <a:picLocks noChangeAspect="1"/>
          </p:cNvPicPr>
          <p:nvPr/>
        </p:nvPicPr>
        <p:blipFill>
          <a:blip r:embed="rId2"/>
          <a:stretch>
            <a:fillRect/>
          </a:stretch>
        </p:blipFill>
        <p:spPr>
          <a:xfrm>
            <a:off x="6597077" y="4758103"/>
            <a:ext cx="4535614" cy="2852936"/>
          </a:xfrm>
          <a:prstGeom prst="rect">
            <a:avLst/>
          </a:prstGeom>
        </p:spPr>
      </p:pic>
      <p:pic>
        <p:nvPicPr>
          <p:cNvPr id="5" name="图片 4"/>
          <p:cNvPicPr>
            <a:picLocks noChangeAspect="1"/>
          </p:cNvPicPr>
          <p:nvPr/>
        </p:nvPicPr>
        <p:blipFill>
          <a:blip r:embed="rId3"/>
          <a:stretch>
            <a:fillRect/>
          </a:stretch>
        </p:blipFill>
        <p:spPr>
          <a:xfrm>
            <a:off x="1485899" y="4794097"/>
            <a:ext cx="4751139" cy="1660132"/>
          </a:xfrm>
          <a:prstGeom prst="rect">
            <a:avLst/>
          </a:prstGeom>
        </p:spPr>
      </p:pic>
    </p:spTree>
    <p:extLst>
      <p:ext uri="{BB962C8B-B14F-4D97-AF65-F5344CB8AC3E}">
        <p14:creationId xmlns:p14="http://schemas.microsoft.com/office/powerpoint/2010/main" val="127066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邻近分析</a:t>
            </a:r>
            <a:endParaRPr lang="en-US" altLang="zh-CN" dirty="0"/>
          </a:p>
          <a:p>
            <a:pPr lvl="1"/>
            <a:r>
              <a:rPr lang="zh-CN" altLang="en-US" sz="2400" dirty="0"/>
              <a:t>点距离</a:t>
            </a:r>
            <a:endParaRPr lang="en-US" altLang="zh-CN" sz="2400" dirty="0"/>
          </a:p>
          <a:p>
            <a:pPr lvl="2"/>
            <a:r>
              <a:rPr lang="en-US" altLang="zh-CN" sz="2400" dirty="0"/>
              <a:t>【</a:t>
            </a:r>
            <a:r>
              <a:rPr lang="zh-CN" altLang="en-US" sz="2400" dirty="0"/>
              <a:t>分析工具</a:t>
            </a:r>
            <a:r>
              <a:rPr lang="en-US" altLang="zh-CN" sz="2400" dirty="0"/>
              <a:t>】|【</a:t>
            </a:r>
            <a:r>
              <a:rPr lang="zh-CN" altLang="en-US" sz="2400" dirty="0"/>
              <a:t>邻域分析</a:t>
            </a:r>
            <a:r>
              <a:rPr lang="en-US" altLang="zh-CN" sz="2400" dirty="0"/>
              <a:t>】|【</a:t>
            </a:r>
            <a:r>
              <a:rPr lang="zh-CN" altLang="en-US" sz="2400" dirty="0"/>
              <a:t>点距离</a:t>
            </a:r>
            <a:r>
              <a:rPr lang="en-US" altLang="zh-CN" sz="2400" dirty="0"/>
              <a:t>】</a:t>
            </a:r>
            <a:r>
              <a:rPr lang="zh-CN" altLang="en-US" sz="2400" dirty="0"/>
              <a:t>工具</a:t>
            </a:r>
            <a:endParaRPr lang="en-US" altLang="zh-CN" sz="2400" dirty="0"/>
          </a:p>
          <a:p>
            <a:pPr lvl="2"/>
            <a:r>
              <a:rPr lang="en-US" altLang="zh-CN" sz="2400" dirty="0"/>
              <a:t>DISTANCE</a:t>
            </a:r>
            <a:r>
              <a:rPr lang="zh-CN" altLang="en-US" sz="2400" dirty="0"/>
              <a:t>字段为输入要素与邻近要素之间的距离</a:t>
            </a:r>
            <a:endParaRPr lang="en-US" altLang="zh-CN" sz="2400" dirty="0"/>
          </a:p>
          <a:p>
            <a:pPr lvl="2"/>
            <a:endParaRPr lang="en-US" altLang="zh-CN" dirty="0"/>
          </a:p>
          <a:p>
            <a:pPr lvl="1"/>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2.1</a:t>
            </a:r>
            <a:r>
              <a:rPr lang="zh-CN" altLang="en-US" sz="3200" dirty="0">
                <a:latin typeface="黑体" panose="02010609060101010101" pitchFamily="49" charset="-122"/>
                <a:ea typeface="黑体" panose="02010609060101010101" pitchFamily="49" charset="-122"/>
              </a:rPr>
              <a:t>近域分析</a:t>
            </a:r>
            <a:r>
              <a:rPr lang="en-US" altLang="zh-CN" sz="3200" dirty="0">
                <a:latin typeface="黑体" panose="02010609060101010101" pitchFamily="49" charset="-122"/>
              </a:rPr>
              <a:t>-</a:t>
            </a:r>
            <a:r>
              <a:rPr lang="zh-CN" altLang="en-US" sz="3200" b="1" dirty="0">
                <a:solidFill>
                  <a:schemeClr val="accent1"/>
                </a:solidFill>
                <a:latin typeface="黑体" panose="02010609060101010101" pitchFamily="49" charset="-122"/>
              </a:rPr>
              <a:t>邻近分析</a:t>
            </a:r>
            <a:endParaRPr lang="zh-CN" altLang="en-US" sz="3200" dirty="0">
              <a:solidFill>
                <a:schemeClr val="accent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8639306" y="2322443"/>
            <a:ext cx="3431769" cy="4152861"/>
          </a:xfrm>
          <a:prstGeom prst="rect">
            <a:avLst/>
          </a:prstGeom>
        </p:spPr>
      </p:pic>
      <p:pic>
        <p:nvPicPr>
          <p:cNvPr id="6" name="图片 5"/>
          <p:cNvPicPr>
            <a:picLocks noChangeAspect="1"/>
          </p:cNvPicPr>
          <p:nvPr/>
        </p:nvPicPr>
        <p:blipFill>
          <a:blip r:embed="rId3"/>
          <a:stretch>
            <a:fillRect/>
          </a:stretch>
        </p:blipFill>
        <p:spPr>
          <a:xfrm>
            <a:off x="6698246" y="100503"/>
            <a:ext cx="4856297" cy="2451719"/>
          </a:xfrm>
          <a:prstGeom prst="rect">
            <a:avLst/>
          </a:prstGeom>
        </p:spPr>
      </p:pic>
    </p:spTree>
    <p:extLst>
      <p:ext uri="{BB962C8B-B14F-4D97-AF65-F5344CB8AC3E}">
        <p14:creationId xmlns:p14="http://schemas.microsoft.com/office/powerpoint/2010/main" val="3672956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面邻域</a:t>
            </a:r>
            <a:endParaRPr lang="en-US" altLang="zh-CN" dirty="0"/>
          </a:p>
          <a:p>
            <a:pPr lvl="1"/>
            <a:r>
              <a:rPr lang="en-US" altLang="zh-CN" dirty="0"/>
              <a:t>【</a:t>
            </a:r>
            <a:r>
              <a:rPr lang="zh-CN" altLang="en-US" dirty="0"/>
              <a:t>分析工具</a:t>
            </a:r>
            <a:r>
              <a:rPr lang="en-US" altLang="zh-CN" dirty="0"/>
              <a:t>】|【</a:t>
            </a:r>
            <a:r>
              <a:rPr lang="zh-CN" altLang="en-US" dirty="0"/>
              <a:t>邻域分析</a:t>
            </a:r>
            <a:r>
              <a:rPr lang="en-US" altLang="zh-CN" dirty="0"/>
              <a:t>】|【</a:t>
            </a:r>
            <a:r>
              <a:rPr lang="zh-CN" altLang="en-US" dirty="0"/>
              <a:t>面邻域</a:t>
            </a:r>
            <a:r>
              <a:rPr lang="en-US" altLang="zh-CN" dirty="0"/>
              <a:t>】</a:t>
            </a:r>
          </a:p>
          <a:p>
            <a:pPr lvl="1"/>
            <a:endParaRPr lang="zh-CN" altLang="en-US" dirty="0"/>
          </a:p>
        </p:txBody>
      </p:sp>
      <p:sp>
        <p:nvSpPr>
          <p:cNvPr id="3" name="标题 2"/>
          <p:cNvSpPr>
            <a:spLocks noGrp="1"/>
          </p:cNvSpPr>
          <p:nvPr>
            <p:ph type="title"/>
          </p:nvPr>
        </p:nvSpPr>
        <p:spPr/>
        <p:txBody>
          <a:bodyPr/>
          <a:lstStyle/>
          <a:p>
            <a:r>
              <a:rPr lang="en-US" altLang="zh-CN" dirty="0">
                <a:latin typeface="黑体" panose="02010609060101010101" pitchFamily="49" charset="-122"/>
              </a:rPr>
              <a:t>2.1</a:t>
            </a:r>
            <a:r>
              <a:rPr lang="zh-CN" altLang="en-US" dirty="0">
                <a:latin typeface="黑体" panose="02010609060101010101" pitchFamily="49" charset="-122"/>
              </a:rPr>
              <a:t>邻域分析</a:t>
            </a:r>
            <a:endParaRPr lang="zh-CN" altLang="en-US" dirty="0"/>
          </a:p>
        </p:txBody>
      </p:sp>
      <p:pic>
        <p:nvPicPr>
          <p:cNvPr id="4" name="图片 3"/>
          <p:cNvPicPr>
            <a:picLocks noChangeAspect="1"/>
          </p:cNvPicPr>
          <p:nvPr/>
        </p:nvPicPr>
        <p:blipFill>
          <a:blip r:embed="rId3"/>
          <a:stretch>
            <a:fillRect/>
          </a:stretch>
        </p:blipFill>
        <p:spPr>
          <a:xfrm>
            <a:off x="1269876" y="3112229"/>
            <a:ext cx="5041184" cy="3745771"/>
          </a:xfrm>
          <a:prstGeom prst="rect">
            <a:avLst/>
          </a:prstGeom>
        </p:spPr>
      </p:pic>
      <p:pic>
        <p:nvPicPr>
          <p:cNvPr id="5" name="图片 4"/>
          <p:cNvPicPr>
            <a:picLocks noChangeAspect="1"/>
          </p:cNvPicPr>
          <p:nvPr/>
        </p:nvPicPr>
        <p:blipFill>
          <a:blip r:embed="rId4"/>
          <a:stretch>
            <a:fillRect/>
          </a:stretch>
        </p:blipFill>
        <p:spPr>
          <a:xfrm>
            <a:off x="7030516" y="3198415"/>
            <a:ext cx="4239488" cy="3664191"/>
          </a:xfrm>
          <a:prstGeom prst="rect">
            <a:avLst/>
          </a:prstGeom>
        </p:spPr>
      </p:pic>
    </p:spTree>
    <p:extLst>
      <p:ext uri="{BB962C8B-B14F-4D97-AF65-F5344CB8AC3E}">
        <p14:creationId xmlns:p14="http://schemas.microsoft.com/office/powerpoint/2010/main" val="1779490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p:cNvSpPr>
            <a:spLocks noGrp="1"/>
          </p:cNvSpPr>
          <p:nvPr>
            <p:ph idx="11"/>
          </p:nvPr>
        </p:nvSpPr>
        <p:spPr/>
        <p:txBody>
          <a:bodyPr/>
          <a:lstStyle/>
          <a:p>
            <a:r>
              <a:rPr lang="zh-CN" altLang="en-US" sz="2800" b="1" dirty="0">
                <a:latin typeface="黑体" panose="02010609060101010101" pitchFamily="49" charset="-122"/>
                <a:ea typeface="黑体" panose="02010609060101010101" pitchFamily="49" charset="-122"/>
              </a:rPr>
              <a:t>空间分析工具集</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矢量数据基本工具</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网络分析基础</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效用网络分析</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传输网络分析</a:t>
            </a:r>
            <a:endParaRPr lang="en-US" altLang="zh-CN" sz="2800" b="1" dirty="0">
              <a:latin typeface="黑体" panose="02010609060101010101" pitchFamily="49" charset="-122"/>
              <a:ea typeface="黑体" panose="02010609060101010101" pitchFamily="49" charset="-122"/>
            </a:endParaRPr>
          </a:p>
          <a:p>
            <a:endParaRPr lang="zh-CN" altLang="en-US" dirty="0"/>
          </a:p>
        </p:txBody>
      </p:sp>
      <p:sp>
        <p:nvSpPr>
          <p:cNvPr id="7170"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主要内容</a:t>
            </a:r>
          </a:p>
        </p:txBody>
      </p:sp>
    </p:spTree>
    <p:extLst>
      <p:ext uri="{BB962C8B-B14F-4D97-AF65-F5344CB8AC3E}">
        <p14:creationId xmlns:p14="http://schemas.microsoft.com/office/powerpoint/2010/main" val="178457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1"/>
          </p:nvPr>
        </p:nvSpPr>
        <p:spPr/>
        <p:txBody>
          <a:bodyPr>
            <a:normAutofit/>
          </a:bodyPr>
          <a:lstStyle/>
          <a:p>
            <a:pPr eaLnBrk="1" hangingPunct="1"/>
            <a:r>
              <a:rPr lang="zh-CN" altLang="en-US" sz="2400" dirty="0"/>
              <a:t>查询某条水系附近的所有地块</a:t>
            </a:r>
          </a:p>
        </p:txBody>
      </p:sp>
      <p:sp>
        <p:nvSpPr>
          <p:cNvPr id="25602" name="Rectangle 2"/>
          <p:cNvSpPr>
            <a:spLocks noGrp="1" noChangeArrowheads="1"/>
          </p:cNvSpPr>
          <p:nvPr>
            <p:ph type="title"/>
          </p:nvPr>
        </p:nvSpPr>
        <p:spPr/>
        <p:txBody>
          <a:bodyPr>
            <a:normAutofit/>
          </a:bodyPr>
          <a:lstStyle/>
          <a:p>
            <a:r>
              <a:rPr lang="en-US" altLang="zh-CN" dirty="0">
                <a:latin typeface="黑体" panose="02010609060101010101" pitchFamily="49" charset="-122"/>
              </a:rPr>
              <a:t>2.1</a:t>
            </a:r>
            <a:r>
              <a:rPr lang="zh-CN" altLang="en-US" dirty="0">
                <a:latin typeface="黑体" panose="02010609060101010101" pitchFamily="49" charset="-122"/>
              </a:rPr>
              <a:t>邻域分析</a:t>
            </a:r>
            <a:endParaRPr lang="en-US" altLang="zh-CN" dirty="0"/>
          </a:p>
        </p:txBody>
      </p:sp>
      <p:pic>
        <p:nvPicPr>
          <p:cNvPr id="1275908" name="Picture 4" descr="capture_10312004_2119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5693" y="2465958"/>
            <a:ext cx="3017838"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4485741" y="4124896"/>
            <a:ext cx="2241550" cy="2195513"/>
            <a:chOff x="1536" y="2572"/>
            <a:chExt cx="1412" cy="1383"/>
          </a:xfrm>
        </p:grpSpPr>
        <p:sp>
          <p:nvSpPr>
            <p:cNvPr id="25611" name="Oval 6"/>
            <p:cNvSpPr>
              <a:spLocks noChangeArrowheads="1"/>
            </p:cNvSpPr>
            <p:nvPr/>
          </p:nvSpPr>
          <p:spPr bwMode="auto">
            <a:xfrm>
              <a:off x="2784" y="2572"/>
              <a:ext cx="164" cy="327"/>
            </a:xfrm>
            <a:prstGeom prst="ellipse">
              <a:avLst/>
            </a:prstGeom>
            <a:noFill/>
            <a:ln w="28575" algn="ctr">
              <a:solidFill>
                <a:srgbClr val="FF33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sp>
          <p:nvSpPr>
            <p:cNvPr id="25612" name="Line 7"/>
            <p:cNvSpPr>
              <a:spLocks noChangeShapeType="1"/>
            </p:cNvSpPr>
            <p:nvPr/>
          </p:nvSpPr>
          <p:spPr bwMode="auto">
            <a:xfrm flipV="1">
              <a:off x="2112" y="2832"/>
              <a:ext cx="768" cy="864"/>
            </a:xfrm>
            <a:prstGeom prst="line">
              <a:avLst/>
            </a:prstGeom>
            <a:noFill/>
            <a:ln w="28575">
              <a:solidFill>
                <a:srgbClr val="FF3300"/>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13" name="Text Box 8"/>
            <p:cNvSpPr txBox="1">
              <a:spLocks noChangeArrowheads="1"/>
            </p:cNvSpPr>
            <p:nvPr/>
          </p:nvSpPr>
          <p:spPr bwMode="auto">
            <a:xfrm>
              <a:off x="1536" y="3667"/>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400">
                  <a:ea typeface="黑体" panose="02010609060101010101" pitchFamily="49" charset="-122"/>
                </a:rPr>
                <a:t>选择层</a:t>
              </a:r>
            </a:p>
          </p:txBody>
        </p:sp>
      </p:grpSp>
      <p:grpSp>
        <p:nvGrpSpPr>
          <p:cNvPr id="3" name="Group 9"/>
          <p:cNvGrpSpPr>
            <a:grpSpLocks/>
          </p:cNvGrpSpPr>
          <p:nvPr/>
        </p:nvGrpSpPr>
        <p:grpSpPr bwMode="auto">
          <a:xfrm>
            <a:off x="6315868" y="1382490"/>
            <a:ext cx="4083050" cy="2279650"/>
            <a:chOff x="2928" y="959"/>
            <a:chExt cx="2572" cy="1436"/>
          </a:xfrm>
        </p:grpSpPr>
        <p:sp>
          <p:nvSpPr>
            <p:cNvPr id="25608" name="Text Box 10"/>
            <p:cNvSpPr txBox="1">
              <a:spLocks noChangeArrowheads="1"/>
            </p:cNvSpPr>
            <p:nvPr/>
          </p:nvSpPr>
          <p:spPr bwMode="auto">
            <a:xfrm>
              <a:off x="4300" y="959"/>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zh-CN" altLang="en-US" sz="2400" dirty="0">
                  <a:ea typeface="黑体" panose="02010609060101010101" pitchFamily="49" charset="-122"/>
                </a:rPr>
                <a:t>目标层</a:t>
              </a:r>
            </a:p>
          </p:txBody>
        </p:sp>
        <p:sp>
          <p:nvSpPr>
            <p:cNvPr id="25609" name="Line 11"/>
            <p:cNvSpPr>
              <a:spLocks noChangeShapeType="1"/>
            </p:cNvSpPr>
            <p:nvPr/>
          </p:nvSpPr>
          <p:spPr bwMode="auto">
            <a:xfrm flipH="1">
              <a:off x="3360" y="1200"/>
              <a:ext cx="1056" cy="864"/>
            </a:xfrm>
            <a:prstGeom prst="line">
              <a:avLst/>
            </a:prstGeom>
            <a:noFill/>
            <a:ln w="28575">
              <a:solidFill>
                <a:srgbClr val="FF3300"/>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10" name="Oval 12"/>
            <p:cNvSpPr>
              <a:spLocks noChangeArrowheads="1"/>
            </p:cNvSpPr>
            <p:nvPr/>
          </p:nvSpPr>
          <p:spPr bwMode="auto">
            <a:xfrm>
              <a:off x="2928" y="2068"/>
              <a:ext cx="164" cy="327"/>
            </a:xfrm>
            <a:prstGeom prst="ellipse">
              <a:avLst/>
            </a:prstGeom>
            <a:noFill/>
            <a:ln w="28575" algn="ctr">
              <a:solidFill>
                <a:srgbClr val="FF33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grpSp>
      <p:pic>
        <p:nvPicPr>
          <p:cNvPr id="1275917" name="Picture 13" descr="capture_10312004_1746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3628" y="2810547"/>
            <a:ext cx="3111571" cy="347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760436" y="1951888"/>
            <a:ext cx="3823483" cy="369332"/>
          </a:xfrm>
          <a:prstGeom prst="rect">
            <a:avLst/>
          </a:prstGeom>
        </p:spPr>
        <p:txBody>
          <a:bodyPr wrap="none">
            <a:spAutoFit/>
          </a:bodyPr>
          <a:lstStyle/>
          <a:p>
            <a:r>
              <a:rPr lang="zh-CN" altLang="en-US" dirty="0"/>
              <a:t>查询距某条线段最近的点 </a:t>
            </a:r>
            <a:r>
              <a:rPr lang="en-US" altLang="zh-CN" dirty="0"/>
              <a:t>(proximity)</a:t>
            </a:r>
            <a:endParaRPr lang="zh-CN" altLang="en-US" dirty="0"/>
          </a:p>
        </p:txBody>
      </p:sp>
    </p:spTree>
    <p:extLst>
      <p:ext uri="{BB962C8B-B14F-4D97-AF65-F5344CB8AC3E}">
        <p14:creationId xmlns:p14="http://schemas.microsoft.com/office/powerpoint/2010/main" val="339586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59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59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02851" name="Picture 3" descr="capture_10312004_1746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998" y="2852936"/>
            <a:ext cx="2642267"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4"/>
          <p:cNvSpPr>
            <a:spLocks noGrp="1" noChangeArrowheads="1"/>
          </p:cNvSpPr>
          <p:nvPr>
            <p:ph idx="11"/>
          </p:nvPr>
        </p:nvSpPr>
        <p:spPr/>
        <p:txBody>
          <a:bodyPr/>
          <a:lstStyle/>
          <a:p>
            <a:pPr marL="344488" indent="-344488">
              <a:tabLst>
                <a:tab pos="739775" algn="l"/>
              </a:tabLst>
            </a:pPr>
            <a:r>
              <a:rPr lang="zh-CN" altLang="en-US" b="1" dirty="0"/>
              <a:t>查询距一条线段最近的点（邻近分析）</a:t>
            </a:r>
          </a:p>
        </p:txBody>
      </p:sp>
      <p:sp>
        <p:nvSpPr>
          <p:cNvPr id="2" name="标题 1"/>
          <p:cNvSpPr>
            <a:spLocks noGrp="1"/>
          </p:cNvSpPr>
          <p:nvPr>
            <p:ph type="title"/>
          </p:nvPr>
        </p:nvSpPr>
        <p:spPr/>
        <p:txBody>
          <a:bodyPr/>
          <a:lstStyle/>
          <a:p>
            <a:r>
              <a:rPr lang="en-US" altLang="zh-CN" dirty="0">
                <a:latin typeface="黑体" panose="02010609060101010101" pitchFamily="49" charset="-122"/>
              </a:rPr>
              <a:t>2.1</a:t>
            </a:r>
            <a:r>
              <a:rPr lang="zh-CN" altLang="en-US" dirty="0">
                <a:latin typeface="黑体" panose="02010609060101010101" pitchFamily="49" charset="-122"/>
              </a:rPr>
              <a:t>邻域分析</a:t>
            </a:r>
            <a:endParaRPr lang="zh-CN" altLang="en-US" dirty="0"/>
          </a:p>
        </p:txBody>
      </p:sp>
      <p:pic>
        <p:nvPicPr>
          <p:cNvPr id="1102853" name="Picture 5" descr="capture_10312004_2119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319" y="2708920"/>
            <a:ext cx="2827018" cy="38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2854" name="Picture 6" descr="capture_10312004_212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139" y="2549765"/>
            <a:ext cx="5377873" cy="409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9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28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28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2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idx="11"/>
          </p:nvPr>
        </p:nvSpPr>
        <p:spPr/>
        <p:txBody>
          <a:bodyPr>
            <a:normAutofit/>
          </a:bodyPr>
          <a:lstStyle/>
          <a:p>
            <a:pPr eaLnBrk="1" hangingPunct="1"/>
            <a:r>
              <a:rPr lang="zh-CN" altLang="en-US" b="1" dirty="0"/>
              <a:t>查询相邻要素 </a:t>
            </a:r>
            <a:r>
              <a:rPr lang="en-US" altLang="zh-CN" b="1" dirty="0"/>
              <a:t>(proximity)</a:t>
            </a:r>
          </a:p>
        </p:txBody>
      </p:sp>
      <p:sp>
        <p:nvSpPr>
          <p:cNvPr id="2" name="标题 1"/>
          <p:cNvSpPr>
            <a:spLocks noGrp="1"/>
          </p:cNvSpPr>
          <p:nvPr>
            <p:ph type="title"/>
          </p:nvPr>
        </p:nvSpPr>
        <p:spPr/>
        <p:txBody>
          <a:bodyPr/>
          <a:lstStyle/>
          <a:p>
            <a:r>
              <a:rPr lang="en-US" altLang="zh-CN" dirty="0">
                <a:latin typeface="黑体" panose="02010609060101010101" pitchFamily="49" charset="-122"/>
              </a:rPr>
              <a:t>2.1</a:t>
            </a:r>
            <a:r>
              <a:rPr lang="zh-CN" altLang="en-US" dirty="0">
                <a:latin typeface="黑体" panose="02010609060101010101" pitchFamily="49" charset="-122"/>
              </a:rPr>
              <a:t>邻域分析</a:t>
            </a:r>
            <a:endParaRPr lang="zh-CN" altLang="en-US" dirty="0"/>
          </a:p>
        </p:txBody>
      </p:sp>
      <p:pic>
        <p:nvPicPr>
          <p:cNvPr id="1272835" name="Picture 3" descr="capture_11012004_2314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720" y="2714626"/>
            <a:ext cx="521017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2836" name="Picture 4" descr="capture_11012004_231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789" y="2568575"/>
            <a:ext cx="3122613"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2837" name="Picture 5" descr="capture_11012004_231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754" y="2213522"/>
            <a:ext cx="521017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647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28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28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72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70747" y="870207"/>
            <a:ext cx="5418078" cy="30963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891" name="Picture 4"/>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6454452" y="4298454"/>
            <a:ext cx="3312368" cy="2471917"/>
          </a:xfrm>
        </p:spPr>
      </p:pic>
      <p:sp>
        <p:nvSpPr>
          <p:cNvPr id="37890"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泰森多边形分析</a:t>
            </a:r>
            <a:endParaRPr lang="zh-CN" altLang="en-US" sz="2800" dirty="0">
              <a:solidFill>
                <a:schemeClr val="accent1"/>
              </a:solidFill>
            </a:endParaRPr>
          </a:p>
        </p:txBody>
      </p:sp>
      <p:sp>
        <p:nvSpPr>
          <p:cNvPr id="2" name="矩形 1"/>
          <p:cNvSpPr/>
          <p:nvPr/>
        </p:nvSpPr>
        <p:spPr>
          <a:xfrm>
            <a:off x="1334606" y="2246056"/>
            <a:ext cx="4104455" cy="4524315"/>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荷兰气候学家</a:t>
            </a:r>
            <a:r>
              <a:rPr lang="en-US" altLang="zh-CN" sz="2400" dirty="0" err="1">
                <a:solidFill>
                  <a:schemeClr val="bg1"/>
                </a:solidFill>
                <a:latin typeface="微软雅黑" panose="020B0503020204020204" pitchFamily="34" charset="-122"/>
                <a:ea typeface="微软雅黑" panose="020B0503020204020204" pitchFamily="34" charset="-122"/>
              </a:rPr>
              <a:t>A·H·Thiessen</a:t>
            </a:r>
            <a:r>
              <a:rPr lang="zh-CN" altLang="en-US" sz="2400" dirty="0">
                <a:solidFill>
                  <a:schemeClr val="bg1"/>
                </a:solidFill>
                <a:latin typeface="微软雅黑" panose="020B0503020204020204" pitchFamily="34" charset="-122"/>
                <a:ea typeface="微软雅黑" panose="020B0503020204020204" pitchFamily="34" charset="-122"/>
              </a:rPr>
              <a:t>提出了一种根据离散分布的气象站的降雨量来计算平均降雨量的方法。</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泰森多边形的生成是将所有相邻离散数据点连成三角形，作这些三角形各边的垂直平分线，于是每一个离散数据点周围的若干条垂置平分线相交组成一个多边形，这个多边形就是泰森多边形</a:t>
            </a:r>
            <a:r>
              <a:rPr lang="zh-CN" altLang="en-US" sz="2400" dirty="0">
                <a:latin typeface="微软雅黑" panose="020B0503020204020204" pitchFamily="34" charset="-122"/>
                <a:ea typeface="微软雅黑" panose="020B0503020204020204" pitchFamily="34" charset="-122"/>
              </a:rPr>
              <a:t>。</a:t>
            </a:r>
          </a:p>
        </p:txBody>
      </p:sp>
      <p:graphicFrame>
        <p:nvGraphicFramePr>
          <p:cNvPr id="5" name="Object 2048"/>
          <p:cNvGraphicFramePr>
            <a:graphicFrameLocks noChangeAspect="1"/>
          </p:cNvGraphicFramePr>
          <p:nvPr/>
        </p:nvGraphicFramePr>
        <p:xfrm>
          <a:off x="6799145" y="1064924"/>
          <a:ext cx="5354351" cy="2569723"/>
        </p:xfrm>
        <a:graphic>
          <a:graphicData uri="http://schemas.openxmlformats.org/presentationml/2006/ole">
            <mc:AlternateContent xmlns:mc="http://schemas.openxmlformats.org/markup-compatibility/2006">
              <mc:Choice xmlns:v="urn:schemas-microsoft-com:vml" Requires="v">
                <p:oleObj r:id="rId3" imgW="3876675" imgH="1685925" progId="MapInfo.Map">
                  <p:embed/>
                </p:oleObj>
              </mc:Choice>
              <mc:Fallback>
                <p:oleObj r:id="rId3" imgW="3876675" imgH="1685925" progId="MapInfo.Map">
                  <p:embed/>
                  <p:pic>
                    <p:nvPicPr>
                      <p:cNvPr id="5" name="Object 2048"/>
                      <p:cNvPicPr>
                        <a:picLocks noChangeAspect="1" noChangeArrowheads="1"/>
                      </p:cNvPicPr>
                      <p:nvPr/>
                    </p:nvPicPr>
                    <p:blipFill>
                      <a:blip r:embed="rId4">
                        <a:extLst>
                          <a:ext uri="{28A0092B-C50C-407E-A947-70E740481C1C}">
                            <a14:useLocalDpi xmlns:a14="http://schemas.microsoft.com/office/drawing/2010/main" val="0"/>
                          </a:ext>
                        </a:extLst>
                      </a:blip>
                      <a:srcRect l="929" t="4271" r="929"/>
                      <a:stretch>
                        <a:fillRect/>
                      </a:stretch>
                    </p:blipFill>
                    <p:spPr bwMode="auto">
                      <a:xfrm>
                        <a:off x="6799145" y="1064924"/>
                        <a:ext cx="5354351" cy="2569723"/>
                      </a:xfrm>
                      <a:prstGeom prst="rect">
                        <a:avLst/>
                      </a:prstGeom>
                      <a:noFill/>
                    </p:spPr>
                  </p:pic>
                </p:oleObj>
              </mc:Fallback>
            </mc:AlternateContent>
          </a:graphicData>
        </a:graphic>
      </p:graphicFrame>
    </p:spTree>
    <p:extLst>
      <p:ext uri="{BB962C8B-B14F-4D97-AF65-F5344CB8AC3E}">
        <p14:creationId xmlns:p14="http://schemas.microsoft.com/office/powerpoint/2010/main" val="29863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pPr lvl="1"/>
            <a:r>
              <a:rPr lang="zh-CN" altLang="en-US" sz="2400" dirty="0"/>
              <a:t>图层擦除（</a:t>
            </a:r>
            <a:r>
              <a:rPr lang="en-US" altLang="zh-CN" sz="2400" dirty="0"/>
              <a:t>Erase</a:t>
            </a:r>
            <a:r>
              <a:rPr lang="zh-CN" altLang="en-US" sz="2400" dirty="0"/>
              <a:t>）</a:t>
            </a:r>
            <a:endParaRPr lang="en-US" altLang="zh-CN" sz="2400" dirty="0"/>
          </a:p>
          <a:p>
            <a:pPr lvl="1"/>
            <a:r>
              <a:rPr lang="zh-CN" altLang="en-US" sz="2400" dirty="0"/>
              <a:t> 识别叠加（</a:t>
            </a:r>
            <a:r>
              <a:rPr lang="en-US" altLang="zh-CN" sz="2400" dirty="0"/>
              <a:t>Identity</a:t>
            </a:r>
            <a:r>
              <a:rPr lang="zh-CN" altLang="en-US" sz="2400" dirty="0"/>
              <a:t>）</a:t>
            </a:r>
            <a:endParaRPr lang="en-US" altLang="zh-CN" sz="2400" dirty="0"/>
          </a:p>
          <a:p>
            <a:pPr lvl="1"/>
            <a:r>
              <a:rPr lang="zh-CN" altLang="en-US" sz="2400" dirty="0"/>
              <a:t>交集操作（</a:t>
            </a:r>
            <a:r>
              <a:rPr lang="en-US" altLang="zh-CN" sz="2400" dirty="0"/>
              <a:t>Intersect</a:t>
            </a:r>
            <a:r>
              <a:rPr lang="zh-CN" altLang="en-US" sz="2400" dirty="0"/>
              <a:t>）</a:t>
            </a:r>
            <a:endParaRPr lang="en-US" altLang="zh-CN" sz="2400" dirty="0"/>
          </a:p>
          <a:p>
            <a:pPr lvl="1"/>
            <a:r>
              <a:rPr lang="zh-CN" altLang="en-US" sz="2400" dirty="0"/>
              <a:t>对称差值（</a:t>
            </a:r>
            <a:r>
              <a:rPr lang="en-US" altLang="zh-CN" sz="2400" dirty="0"/>
              <a:t>Symmetrical difference</a:t>
            </a:r>
            <a:r>
              <a:rPr lang="zh-CN" altLang="en-US" sz="2400" dirty="0"/>
              <a:t>）</a:t>
            </a:r>
            <a:endParaRPr lang="en-US" altLang="zh-CN" sz="2400" dirty="0"/>
          </a:p>
          <a:p>
            <a:pPr lvl="1"/>
            <a:r>
              <a:rPr lang="zh-CN" altLang="en-US" sz="2400" dirty="0"/>
              <a:t>图层合并（</a:t>
            </a:r>
            <a:r>
              <a:rPr lang="en-US" altLang="zh-CN" sz="2400" dirty="0"/>
              <a:t>Union</a:t>
            </a:r>
            <a:r>
              <a:rPr lang="zh-CN" altLang="en-US" sz="2400" dirty="0"/>
              <a:t>）</a:t>
            </a:r>
            <a:endParaRPr lang="en-US" altLang="zh-CN" sz="2400" dirty="0"/>
          </a:p>
          <a:p>
            <a:pPr lvl="1"/>
            <a:r>
              <a:rPr lang="zh-CN" altLang="en-US" sz="2400" dirty="0"/>
              <a:t> 修正更新（</a:t>
            </a:r>
            <a:r>
              <a:rPr lang="en-US" altLang="zh-CN" sz="2400" dirty="0"/>
              <a:t>Update</a:t>
            </a:r>
            <a:r>
              <a:rPr lang="zh-CN" altLang="en-US" sz="2400" dirty="0"/>
              <a:t>） </a:t>
            </a:r>
          </a:p>
          <a:p>
            <a:pPr marL="0" indent="0">
              <a:buNone/>
            </a:pPr>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492" y="1988840"/>
            <a:ext cx="25336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658251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内容占位符 2"/>
          <p:cNvSpPr>
            <a:spLocks noGrp="1"/>
          </p:cNvSpPr>
          <p:nvPr>
            <p:ph idx="11"/>
          </p:nvPr>
        </p:nvSpPr>
        <p:spPr>
          <a:xfrm>
            <a:off x="837828" y="1844824"/>
            <a:ext cx="5121222" cy="5832648"/>
          </a:xfrm>
        </p:spPr>
        <p:txBody>
          <a:bodyPr>
            <a:normAutofit/>
          </a:bodyPr>
          <a:lstStyle/>
          <a:p>
            <a:r>
              <a:rPr lang="zh-CN" altLang="en-US" b="1" dirty="0"/>
              <a:t>图层擦除（</a:t>
            </a:r>
            <a:r>
              <a:rPr lang="en-US" altLang="zh-CN" b="1" dirty="0"/>
              <a:t>Erase</a:t>
            </a:r>
            <a:r>
              <a:rPr lang="zh-CN" altLang="en-US" b="1" dirty="0"/>
              <a:t>）</a:t>
            </a:r>
            <a:r>
              <a:rPr lang="en-US" altLang="zh-CN" b="1" dirty="0"/>
              <a:t>:</a:t>
            </a:r>
          </a:p>
          <a:p>
            <a:pPr>
              <a:lnSpc>
                <a:spcPct val="150000"/>
              </a:lnSpc>
              <a:buFontTx/>
              <a:buNone/>
            </a:pPr>
            <a:r>
              <a:rPr lang="en-US" altLang="zh-CN" dirty="0"/>
              <a:t>      </a:t>
            </a:r>
            <a:r>
              <a:rPr lang="zh-CN" altLang="en-US" dirty="0"/>
              <a:t>是指输入图层根据擦除图层的范围大小，将擦除参照图层所覆盖的输入图层内的要素去除，最后得到剩余的输入图层的结果。从数学的空间逻辑运算的角度来说，即  </a:t>
            </a:r>
            <a:endParaRPr lang="en-US" altLang="zh-CN"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pic>
        <p:nvPicPr>
          <p:cNvPr id="337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196" y="5805012"/>
            <a:ext cx="315282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9288640" y="2073121"/>
            <a:ext cx="2789162" cy="1729890"/>
          </a:xfrm>
          <a:prstGeom prst="rect">
            <a:avLst/>
          </a:prstGeom>
          <a:noFill/>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436" y="2058437"/>
            <a:ext cx="2805112"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2562" y="4340544"/>
            <a:ext cx="27352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矩形 7"/>
          <p:cNvSpPr>
            <a:spLocks noChangeArrowheads="1"/>
          </p:cNvSpPr>
          <p:nvPr/>
        </p:nvSpPr>
        <p:spPr bwMode="auto">
          <a:xfrm>
            <a:off x="7040137" y="3757062"/>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点与多边形</a:t>
            </a:r>
          </a:p>
        </p:txBody>
      </p:sp>
      <p:sp>
        <p:nvSpPr>
          <p:cNvPr id="10" name="矩形 8"/>
          <p:cNvSpPr>
            <a:spLocks noChangeArrowheads="1"/>
          </p:cNvSpPr>
          <p:nvPr/>
        </p:nvSpPr>
        <p:spPr bwMode="auto">
          <a:xfrm>
            <a:off x="9710985" y="3901349"/>
            <a:ext cx="1800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线与多边形 </a:t>
            </a:r>
          </a:p>
        </p:txBody>
      </p:sp>
      <p:sp>
        <p:nvSpPr>
          <p:cNvPr id="11" name="矩形 9"/>
          <p:cNvSpPr>
            <a:spLocks noChangeArrowheads="1"/>
          </p:cNvSpPr>
          <p:nvPr/>
        </p:nvSpPr>
        <p:spPr bwMode="auto">
          <a:xfrm>
            <a:off x="7622107" y="6024660"/>
            <a:ext cx="2416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多边形与多边形 </a:t>
            </a:r>
          </a:p>
        </p:txBody>
      </p:sp>
    </p:spTree>
    <p:extLst>
      <p:ext uri="{BB962C8B-B14F-4D97-AF65-F5344CB8AC3E}">
        <p14:creationId xmlns:p14="http://schemas.microsoft.com/office/powerpoint/2010/main" val="18792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pPr>
              <a:lnSpc>
                <a:spcPct val="100000"/>
              </a:lnSpc>
            </a:pPr>
            <a:r>
              <a:rPr lang="zh-CN" altLang="en-US" b="1" dirty="0"/>
              <a:t>识别叠加</a:t>
            </a:r>
            <a:r>
              <a:rPr lang="zh-CN" altLang="en-US" dirty="0"/>
              <a:t>（</a:t>
            </a:r>
            <a:r>
              <a:rPr lang="en-US" altLang="zh-CN" dirty="0"/>
              <a:t>Identity</a:t>
            </a:r>
            <a:r>
              <a:rPr lang="zh-CN" altLang="en-US" dirty="0"/>
              <a:t>）</a:t>
            </a:r>
            <a:r>
              <a:rPr lang="en-US" altLang="zh-CN" dirty="0"/>
              <a:t>:</a:t>
            </a:r>
            <a:r>
              <a:rPr lang="zh-CN" altLang="en-US" dirty="0"/>
              <a:t>是指输入图层和另外一个图层进行识别叠加，在图形交迭的区域，识别图层的属性将赋给输入图层在该区域内的地图要素，同时也有部分的图形的变化在其中。</a:t>
            </a:r>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4726260" y="3715160"/>
            <a:ext cx="2647903" cy="1708702"/>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934" y="3704327"/>
            <a:ext cx="2501926" cy="173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176" y="3755484"/>
            <a:ext cx="2390951" cy="162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extBox 6"/>
          <p:cNvSpPr txBox="1">
            <a:spLocks noChangeArrowheads="1"/>
          </p:cNvSpPr>
          <p:nvPr/>
        </p:nvSpPr>
        <p:spPr bwMode="auto">
          <a:xfrm>
            <a:off x="2529884" y="5538187"/>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rgbClr val="FF0000"/>
                </a:solidFill>
              </a:rPr>
              <a:t>点与多边形</a:t>
            </a:r>
          </a:p>
        </p:txBody>
      </p:sp>
      <p:sp>
        <p:nvSpPr>
          <p:cNvPr id="8" name="TextBox 7"/>
          <p:cNvSpPr txBox="1">
            <a:spLocks noChangeArrowheads="1"/>
          </p:cNvSpPr>
          <p:nvPr/>
        </p:nvSpPr>
        <p:spPr bwMode="auto">
          <a:xfrm>
            <a:off x="5042683" y="5465221"/>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rgbClr val="FF0000"/>
                </a:solidFill>
              </a:rPr>
              <a:t>线与多边形</a:t>
            </a:r>
          </a:p>
        </p:txBody>
      </p:sp>
      <p:sp>
        <p:nvSpPr>
          <p:cNvPr id="9" name="TextBox 8"/>
          <p:cNvSpPr txBox="1">
            <a:spLocks noChangeArrowheads="1"/>
          </p:cNvSpPr>
          <p:nvPr/>
        </p:nvSpPr>
        <p:spPr bwMode="auto">
          <a:xfrm>
            <a:off x="7629451" y="5481659"/>
            <a:ext cx="233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rgbClr val="FF0000"/>
                </a:solidFill>
              </a:rPr>
              <a:t>多边形与多边形</a:t>
            </a:r>
          </a:p>
        </p:txBody>
      </p:sp>
    </p:spTree>
    <p:extLst>
      <p:ext uri="{BB962C8B-B14F-4D97-AF65-F5344CB8AC3E}">
        <p14:creationId xmlns:p14="http://schemas.microsoft.com/office/powerpoint/2010/main" val="2021125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1"/>
          </p:nvPr>
        </p:nvSpPr>
        <p:spPr/>
        <p:txBody>
          <a:bodyPr/>
          <a:lstStyle/>
          <a:p>
            <a:r>
              <a:rPr lang="zh-CN" altLang="en-US" dirty="0"/>
              <a:t>图层联合（</a:t>
            </a:r>
            <a:r>
              <a:rPr lang="en-US" altLang="zh-CN" dirty="0"/>
              <a:t>Union</a:t>
            </a:r>
            <a:r>
              <a:rPr lang="zh-CN" altLang="en-US" dirty="0"/>
              <a:t>）</a:t>
            </a:r>
            <a:endParaRPr lang="en-US" altLang="zh-CN" dirty="0"/>
          </a:p>
          <a:p>
            <a:pPr>
              <a:buFontTx/>
              <a:buNone/>
            </a:pPr>
            <a:r>
              <a:rPr lang="zh-CN" altLang="en-US" dirty="0"/>
              <a:t>       联合后的图层保持来自输入地图和叠加地图的所有地图要素。</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0046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6380163" y="1714522"/>
            <a:ext cx="2796782" cy="1745131"/>
          </a:xfrm>
          <a:noFill/>
        </p:spPr>
      </p:pic>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059" y="1737215"/>
            <a:ext cx="2767013"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446" y="4191398"/>
            <a:ext cx="27813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0163" y="4143375"/>
            <a:ext cx="2797175"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9943" name="矩形 8"/>
          <p:cNvSpPr>
            <a:spLocks noChangeArrowheads="1"/>
          </p:cNvSpPr>
          <p:nvPr/>
        </p:nvSpPr>
        <p:spPr bwMode="auto">
          <a:xfrm>
            <a:off x="4352112" y="3672378"/>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点与点</a:t>
            </a:r>
          </a:p>
        </p:txBody>
      </p:sp>
      <p:sp>
        <p:nvSpPr>
          <p:cNvPr id="39944" name="矩形 9"/>
          <p:cNvSpPr>
            <a:spLocks noChangeArrowheads="1"/>
          </p:cNvSpPr>
          <p:nvPr/>
        </p:nvSpPr>
        <p:spPr bwMode="auto">
          <a:xfrm>
            <a:off x="7023101" y="3714751"/>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点与线</a:t>
            </a:r>
          </a:p>
        </p:txBody>
      </p:sp>
      <p:sp>
        <p:nvSpPr>
          <p:cNvPr id="39945" name="矩形 10"/>
          <p:cNvSpPr>
            <a:spLocks noChangeArrowheads="1"/>
          </p:cNvSpPr>
          <p:nvPr/>
        </p:nvSpPr>
        <p:spPr bwMode="auto">
          <a:xfrm>
            <a:off x="3886552" y="6053443"/>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点与多边形</a:t>
            </a:r>
          </a:p>
        </p:txBody>
      </p:sp>
      <p:sp>
        <p:nvSpPr>
          <p:cNvPr id="39946" name="矩形 11"/>
          <p:cNvSpPr>
            <a:spLocks noChangeArrowheads="1"/>
          </p:cNvSpPr>
          <p:nvPr/>
        </p:nvSpPr>
        <p:spPr bwMode="auto">
          <a:xfrm>
            <a:off x="7094538" y="607218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线与线</a:t>
            </a:r>
          </a:p>
        </p:txBody>
      </p:sp>
      <p:sp>
        <p:nvSpPr>
          <p:cNvPr id="39947" name="矩形 12"/>
          <p:cNvSpPr>
            <a:spLocks noChangeArrowheads="1"/>
          </p:cNvSpPr>
          <p:nvPr/>
        </p:nvSpPr>
        <p:spPr bwMode="auto">
          <a:xfrm>
            <a:off x="5429766" y="919565"/>
            <a:ext cx="1928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dirty="0">
                <a:solidFill>
                  <a:schemeClr val="accent1"/>
                </a:solidFill>
              </a:rPr>
              <a:t>交集操作 </a:t>
            </a:r>
          </a:p>
        </p:txBody>
      </p:sp>
      <p:sp>
        <p:nvSpPr>
          <p:cNvPr id="13" name="内容占位符 2"/>
          <p:cNvSpPr txBox="1">
            <a:spLocks/>
          </p:cNvSpPr>
          <p:nvPr/>
        </p:nvSpPr>
        <p:spPr>
          <a:xfrm>
            <a:off x="803980" y="1690037"/>
            <a:ext cx="2501970" cy="4752528"/>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400" b="1" dirty="0"/>
              <a:t>交集操作</a:t>
            </a:r>
            <a:r>
              <a:rPr lang="zh-CN" altLang="en-US" sz="2400" dirty="0"/>
              <a:t>（ </a:t>
            </a:r>
            <a:r>
              <a:rPr lang="en-US" altLang="zh-CN" sz="2400" dirty="0"/>
              <a:t>Intersect </a:t>
            </a:r>
            <a:r>
              <a:rPr lang="zh-CN" altLang="en-US" sz="2400" dirty="0"/>
              <a:t>）是得到两个图层的交集部分，并且原图层的所有属性将同时在得到的新的图层上显示出来。</a:t>
            </a:r>
          </a:p>
        </p:txBody>
      </p:sp>
    </p:spTree>
    <p:extLst>
      <p:ext uri="{BB962C8B-B14F-4D97-AF65-F5344CB8AC3E}">
        <p14:creationId xmlns:p14="http://schemas.microsoft.com/office/powerpoint/2010/main" val="15702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内容占位符 2"/>
          <p:cNvSpPr>
            <a:spLocks noGrp="1"/>
          </p:cNvSpPr>
          <p:nvPr>
            <p:ph idx="11"/>
          </p:nvPr>
        </p:nvSpPr>
        <p:spPr/>
        <p:txBody>
          <a:bodyPr/>
          <a:lstStyle/>
          <a:p>
            <a:r>
              <a:rPr lang="zh-CN" altLang="en-US" dirty="0"/>
              <a:t>对称差值（</a:t>
            </a:r>
            <a:r>
              <a:rPr lang="en-US" altLang="zh-CN" dirty="0"/>
              <a:t>Symmetrical difference</a:t>
            </a:r>
            <a:r>
              <a:rPr lang="zh-CN" altLang="en-US" dirty="0"/>
              <a:t>）</a:t>
            </a:r>
            <a:endParaRPr lang="en-US" altLang="zh-CN" dirty="0"/>
          </a:p>
          <a:p>
            <a:pPr>
              <a:lnSpc>
                <a:spcPct val="100000"/>
              </a:lnSpc>
              <a:buFontTx/>
              <a:buNone/>
            </a:pPr>
            <a:r>
              <a:rPr lang="zh-CN" altLang="en-US" dirty="0"/>
              <a:t>     在矢量的叠置分析中也有为了获得两个图层去掉它们之间的公共部分，而只需要剩下的部分，同时对原有图层的空间上的分布也进行一定区域内的调整，新生成的图层的属性也是综合两者的属性而产生的。利用数学的空间逻辑运算的方式表示就是： </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pic>
        <p:nvPicPr>
          <p:cNvPr id="4096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5" y="4786314"/>
            <a:ext cx="42592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350" y="4786314"/>
            <a:ext cx="2157412"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55597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空间分析工具集</a:t>
            </a:r>
          </a:p>
        </p:txBody>
      </p:sp>
      <p:pic>
        <p:nvPicPr>
          <p:cNvPr id="4" name="图片 3"/>
          <p:cNvPicPr>
            <a:picLocks noChangeAspect="1"/>
          </p:cNvPicPr>
          <p:nvPr/>
        </p:nvPicPr>
        <p:blipFill>
          <a:blip r:embed="rId3" cstate="print"/>
          <a:stretch>
            <a:fillRect/>
          </a:stretch>
        </p:blipFill>
        <p:spPr>
          <a:xfrm>
            <a:off x="8982582" y="3911290"/>
            <a:ext cx="2608252" cy="2576053"/>
          </a:xfrm>
          <a:prstGeom prst="rect">
            <a:avLst/>
          </a:prstGeom>
        </p:spPr>
      </p:pic>
      <p:pic>
        <p:nvPicPr>
          <p:cNvPr id="2" name="图片 1"/>
          <p:cNvPicPr>
            <a:picLocks noChangeAspect="1"/>
          </p:cNvPicPr>
          <p:nvPr/>
        </p:nvPicPr>
        <p:blipFill>
          <a:blip r:embed="rId4" cstate="print"/>
          <a:stretch>
            <a:fillRect/>
          </a:stretch>
        </p:blipFill>
        <p:spPr>
          <a:xfrm>
            <a:off x="3176502" y="1606610"/>
            <a:ext cx="2898690" cy="5307991"/>
          </a:xfrm>
          <a:prstGeom prst="rect">
            <a:avLst/>
          </a:prstGeom>
        </p:spPr>
      </p:pic>
      <p:pic>
        <p:nvPicPr>
          <p:cNvPr id="3" name="图片 2"/>
          <p:cNvPicPr>
            <a:picLocks noChangeAspect="1"/>
          </p:cNvPicPr>
          <p:nvPr/>
        </p:nvPicPr>
        <p:blipFill>
          <a:blip r:embed="rId5" cstate="print"/>
          <a:stretch>
            <a:fillRect/>
          </a:stretch>
        </p:blipFill>
        <p:spPr>
          <a:xfrm>
            <a:off x="6075191" y="1750126"/>
            <a:ext cx="2840918" cy="4795471"/>
          </a:xfrm>
          <a:prstGeom prst="rect">
            <a:avLst/>
          </a:prstGeom>
        </p:spPr>
      </p:pic>
      <p:pic>
        <p:nvPicPr>
          <p:cNvPr id="9" name="图片 8"/>
          <p:cNvPicPr>
            <a:picLocks noChangeAspect="1"/>
          </p:cNvPicPr>
          <p:nvPr/>
        </p:nvPicPr>
        <p:blipFill>
          <a:blip r:embed="rId6" cstate="print"/>
          <a:stretch>
            <a:fillRect/>
          </a:stretch>
        </p:blipFill>
        <p:spPr>
          <a:xfrm>
            <a:off x="8586597" y="1772949"/>
            <a:ext cx="3400221" cy="1837494"/>
          </a:xfrm>
          <a:prstGeom prst="rect">
            <a:avLst/>
          </a:prstGeom>
        </p:spPr>
      </p:pic>
      <p:sp>
        <p:nvSpPr>
          <p:cNvPr id="10" name="椭圆 9"/>
          <p:cNvSpPr/>
          <p:nvPr/>
        </p:nvSpPr>
        <p:spPr>
          <a:xfrm>
            <a:off x="3420506" y="3070723"/>
            <a:ext cx="2088232" cy="5168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12" name="直接箭头连接符 11"/>
          <p:cNvCxnSpPr/>
          <p:nvPr/>
        </p:nvCxnSpPr>
        <p:spPr>
          <a:xfrm flipV="1">
            <a:off x="3718148" y="2996952"/>
            <a:ext cx="1224136" cy="101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3422166" y="4295494"/>
            <a:ext cx="2088232" cy="5168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14" name="直接箭头连接符 13"/>
          <p:cNvCxnSpPr>
            <a:cxnSpLocks/>
          </p:cNvCxnSpPr>
          <p:nvPr/>
        </p:nvCxnSpPr>
        <p:spPr>
          <a:xfrm>
            <a:off x="5576871" y="4553943"/>
            <a:ext cx="2893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3358058" y="2517258"/>
            <a:ext cx="2088232" cy="5168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18" name="直接箭头连接符 17"/>
          <p:cNvCxnSpPr>
            <a:cxnSpLocks/>
            <a:stCxn id="20" idx="6"/>
          </p:cNvCxnSpPr>
          <p:nvPr/>
        </p:nvCxnSpPr>
        <p:spPr>
          <a:xfrm flipV="1">
            <a:off x="5446290" y="2513274"/>
            <a:ext cx="3240410" cy="262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62092" y="1748983"/>
            <a:ext cx="2381516" cy="3046988"/>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空间分析是基于地理对象的位置和形态的空间数据的分析技术，其目的在于提取空间信息或者从现有的数据派生出新的数据</a:t>
            </a:r>
          </a:p>
        </p:txBody>
      </p:sp>
      <p:sp>
        <p:nvSpPr>
          <p:cNvPr id="11" name="矩形 10"/>
          <p:cNvSpPr/>
          <p:nvPr/>
        </p:nvSpPr>
        <p:spPr>
          <a:xfrm>
            <a:off x="837828" y="4812391"/>
            <a:ext cx="1793055"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合理的数据模型是进行空间分析 的基础</a:t>
            </a:r>
          </a:p>
        </p:txBody>
      </p:sp>
      <p:cxnSp>
        <p:nvCxnSpPr>
          <p:cNvPr id="5" name="直接箭头连接符 4">
            <a:extLst>
              <a:ext uri="{FF2B5EF4-FFF2-40B4-BE49-F238E27FC236}">
                <a16:creationId xmlns:a16="http://schemas.microsoft.com/office/drawing/2014/main" id="{E37FB105-A403-B8A7-A777-31FE743BBB36}"/>
              </a:ext>
            </a:extLst>
          </p:cNvPr>
          <p:cNvCxnSpPr>
            <a:cxnSpLocks/>
          </p:cNvCxnSpPr>
          <p:nvPr/>
        </p:nvCxnSpPr>
        <p:spPr>
          <a:xfrm flipV="1">
            <a:off x="5483930" y="3329171"/>
            <a:ext cx="835266" cy="3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4"/>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8260783" y="3833553"/>
            <a:ext cx="3156769" cy="2035167"/>
          </a:xfrm>
          <a:noFill/>
        </p:spPr>
      </p:pic>
      <p:sp>
        <p:nvSpPr>
          <p:cNvPr id="43010"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矢量数据的叠置分析</a:t>
            </a:r>
          </a:p>
        </p:txBody>
      </p:sp>
      <p:pic>
        <p:nvPicPr>
          <p:cNvPr id="430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804" y="1223237"/>
            <a:ext cx="3084761" cy="197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301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434" y="3870582"/>
            <a:ext cx="3142679" cy="1990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3014" name="矩形 6"/>
          <p:cNvSpPr>
            <a:spLocks noChangeArrowheads="1"/>
          </p:cNvSpPr>
          <p:nvPr/>
        </p:nvSpPr>
        <p:spPr bwMode="auto">
          <a:xfrm>
            <a:off x="9175182" y="5868720"/>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点与多边形</a:t>
            </a:r>
          </a:p>
        </p:txBody>
      </p:sp>
      <p:sp>
        <p:nvSpPr>
          <p:cNvPr id="43015" name="矩形 7"/>
          <p:cNvSpPr>
            <a:spLocks noChangeArrowheads="1"/>
          </p:cNvSpPr>
          <p:nvPr/>
        </p:nvSpPr>
        <p:spPr bwMode="auto">
          <a:xfrm>
            <a:off x="9252154" y="3285054"/>
            <a:ext cx="1954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线与多边形</a:t>
            </a:r>
          </a:p>
        </p:txBody>
      </p:sp>
      <p:sp>
        <p:nvSpPr>
          <p:cNvPr id="43016" name="矩形 8"/>
          <p:cNvSpPr>
            <a:spLocks noChangeArrowheads="1"/>
          </p:cNvSpPr>
          <p:nvPr/>
        </p:nvSpPr>
        <p:spPr bwMode="auto">
          <a:xfrm>
            <a:off x="5698938" y="5890990"/>
            <a:ext cx="2416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多边形与多边形 </a:t>
            </a:r>
          </a:p>
        </p:txBody>
      </p:sp>
      <p:sp>
        <p:nvSpPr>
          <p:cNvPr id="43017" name="矩形 9"/>
          <p:cNvSpPr>
            <a:spLocks noChangeArrowheads="1"/>
          </p:cNvSpPr>
          <p:nvPr/>
        </p:nvSpPr>
        <p:spPr bwMode="auto">
          <a:xfrm>
            <a:off x="5057997" y="2082153"/>
            <a:ext cx="1928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dirty="0">
                <a:solidFill>
                  <a:schemeClr val="accent1"/>
                </a:solidFill>
              </a:rPr>
              <a:t>修正更新 </a:t>
            </a:r>
          </a:p>
        </p:txBody>
      </p:sp>
      <p:sp>
        <p:nvSpPr>
          <p:cNvPr id="10" name="内容占位符 2"/>
          <p:cNvSpPr txBox="1">
            <a:spLocks/>
          </p:cNvSpPr>
          <p:nvPr/>
        </p:nvSpPr>
        <p:spPr>
          <a:xfrm>
            <a:off x="1125859" y="1844824"/>
            <a:ext cx="3932137" cy="4912674"/>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10000"/>
              </a:lnSpc>
            </a:pPr>
            <a:r>
              <a:rPr lang="zh-CN" altLang="en-US" dirty="0">
                <a:solidFill>
                  <a:schemeClr val="bg1"/>
                </a:solidFill>
              </a:rPr>
              <a:t> 修正更新</a:t>
            </a:r>
            <a:r>
              <a:rPr lang="en-US" altLang="zh-CN" dirty="0">
                <a:solidFill>
                  <a:schemeClr val="bg1"/>
                </a:solidFill>
              </a:rPr>
              <a:t>(Update)</a:t>
            </a:r>
            <a:r>
              <a:rPr lang="zh-CN" altLang="en-US" dirty="0">
                <a:solidFill>
                  <a:schemeClr val="bg1"/>
                </a:solidFill>
              </a:rPr>
              <a:t> </a:t>
            </a:r>
            <a:r>
              <a:rPr lang="en-US" altLang="zh-CN" dirty="0">
                <a:solidFill>
                  <a:schemeClr val="bg1"/>
                </a:solidFill>
              </a:rPr>
              <a:t>:</a:t>
            </a:r>
            <a:r>
              <a:rPr lang="zh-CN" altLang="en-US" dirty="0">
                <a:solidFill>
                  <a:schemeClr val="bg1"/>
                </a:solidFill>
              </a:rPr>
              <a:t>指首先对输入的图层和修正图层进行几何相交的计算，然后输入的图层被修正图层（一般为多边形）覆盖的那一部分的属性将被修正图层而代替。而且如果两个图层均是多边形要素的话，那么两者将进行合并，并且重叠部分将被修正图层所代替，而输入图层的那一部分将被擦去。</a:t>
            </a:r>
          </a:p>
        </p:txBody>
      </p:sp>
    </p:spTree>
    <p:extLst>
      <p:ext uri="{BB962C8B-B14F-4D97-AF65-F5344CB8AC3E}">
        <p14:creationId xmlns:p14="http://schemas.microsoft.com/office/powerpoint/2010/main" val="415391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分割：将要素分割成多个子集，分割后的输入要素、分割字段的唯一值生成输出要素类的名称。</a:t>
            </a:r>
            <a:endParaRPr lang="en-US" altLang="zh-CN" dirty="0"/>
          </a:p>
          <a:p>
            <a:endParaRPr lang="en-US" altLang="zh-CN" dirty="0"/>
          </a:p>
          <a:p>
            <a:endParaRPr lang="en-US" altLang="zh-CN" dirty="0">
              <a:solidFill>
                <a:schemeClr val="accent1"/>
              </a:solidFill>
            </a:endParaRPr>
          </a:p>
          <a:p>
            <a:endParaRPr lang="en-US" altLang="zh-CN" dirty="0">
              <a:solidFill>
                <a:schemeClr val="accent1"/>
              </a:solidFill>
            </a:endParaRPr>
          </a:p>
          <a:p>
            <a:pPr marL="0" indent="0">
              <a:buNone/>
            </a:pPr>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2.2 </a:t>
            </a:r>
            <a:r>
              <a:rPr lang="zh-CN" altLang="en-US" b="1" dirty="0">
                <a:latin typeface="黑体" panose="02010609060101010101" pitchFamily="49" charset="-122"/>
                <a:ea typeface="黑体" panose="02010609060101010101" pitchFamily="49" charset="-122"/>
              </a:rPr>
              <a:t>矢量数据的叠置分析</a:t>
            </a:r>
            <a:endParaRPr lang="zh-CN" altLang="en-US" dirty="0"/>
          </a:p>
        </p:txBody>
      </p:sp>
    </p:spTree>
    <p:extLst>
      <p:ext uri="{BB962C8B-B14F-4D97-AF65-F5344CB8AC3E}">
        <p14:creationId xmlns:p14="http://schemas.microsoft.com/office/powerpoint/2010/main" val="295389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分割数据</a:t>
            </a:r>
            <a:r>
              <a:rPr lang="en-US" altLang="zh-CN" dirty="0"/>
              <a:t>:</a:t>
            </a:r>
          </a:p>
          <a:p>
            <a:pPr lvl="1"/>
            <a:r>
              <a:rPr lang="en-US" altLang="zh-CN" dirty="0"/>
              <a:t>【</a:t>
            </a:r>
            <a:r>
              <a:rPr lang="zh-CN" altLang="en-US" dirty="0"/>
              <a:t>分析工具</a:t>
            </a:r>
            <a:r>
              <a:rPr lang="en-US" altLang="zh-CN" dirty="0"/>
              <a:t>】|【</a:t>
            </a:r>
            <a:r>
              <a:rPr lang="zh-CN" altLang="en-US" dirty="0"/>
              <a:t>提取分析</a:t>
            </a:r>
            <a:r>
              <a:rPr lang="en-US" altLang="zh-CN" dirty="0"/>
              <a:t>】|【</a:t>
            </a:r>
            <a:r>
              <a:rPr lang="zh-CN" altLang="en-US" dirty="0"/>
              <a:t>分割</a:t>
            </a:r>
            <a:r>
              <a:rPr lang="en-US" altLang="zh-CN" dirty="0"/>
              <a:t>】</a:t>
            </a:r>
            <a:r>
              <a:rPr lang="zh-CN" altLang="en-US" dirty="0"/>
              <a:t>工具</a:t>
            </a:r>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2.2 </a:t>
            </a:r>
            <a:r>
              <a:rPr lang="zh-CN" altLang="en-US" b="1" dirty="0">
                <a:latin typeface="黑体" panose="02010609060101010101" pitchFamily="49" charset="-122"/>
                <a:ea typeface="黑体" panose="02010609060101010101" pitchFamily="49" charset="-122"/>
              </a:rPr>
              <a:t>矢量数据的叠置分析</a:t>
            </a:r>
            <a:endParaRPr lang="zh-CN" altLang="en-US" dirty="0"/>
          </a:p>
        </p:txBody>
      </p:sp>
      <p:pic>
        <p:nvPicPr>
          <p:cNvPr id="4" name="图片 3"/>
          <p:cNvPicPr>
            <a:picLocks noChangeAspect="1"/>
          </p:cNvPicPr>
          <p:nvPr/>
        </p:nvPicPr>
        <p:blipFill>
          <a:blip r:embed="rId2"/>
          <a:stretch>
            <a:fillRect/>
          </a:stretch>
        </p:blipFill>
        <p:spPr>
          <a:xfrm>
            <a:off x="7469323" y="0"/>
            <a:ext cx="4382372" cy="3479411"/>
          </a:xfrm>
          <a:prstGeom prst="rect">
            <a:avLst/>
          </a:prstGeom>
        </p:spPr>
      </p:pic>
      <p:pic>
        <p:nvPicPr>
          <p:cNvPr id="5" name="图片 4"/>
          <p:cNvPicPr>
            <a:picLocks noChangeAspect="1"/>
          </p:cNvPicPr>
          <p:nvPr/>
        </p:nvPicPr>
        <p:blipFill>
          <a:blip r:embed="rId3"/>
          <a:stretch>
            <a:fillRect/>
          </a:stretch>
        </p:blipFill>
        <p:spPr>
          <a:xfrm>
            <a:off x="7469323" y="3234525"/>
            <a:ext cx="2611600" cy="3645762"/>
          </a:xfrm>
          <a:prstGeom prst="rect">
            <a:avLst/>
          </a:prstGeom>
        </p:spPr>
      </p:pic>
      <p:pic>
        <p:nvPicPr>
          <p:cNvPr id="6" name="图片 5"/>
          <p:cNvPicPr>
            <a:picLocks noChangeAspect="1"/>
          </p:cNvPicPr>
          <p:nvPr/>
        </p:nvPicPr>
        <p:blipFill>
          <a:blip r:embed="rId4"/>
          <a:stretch>
            <a:fillRect/>
          </a:stretch>
        </p:blipFill>
        <p:spPr>
          <a:xfrm>
            <a:off x="117748" y="3096895"/>
            <a:ext cx="3254986" cy="3783392"/>
          </a:xfrm>
          <a:prstGeom prst="rect">
            <a:avLst/>
          </a:prstGeom>
        </p:spPr>
      </p:pic>
      <p:pic>
        <p:nvPicPr>
          <p:cNvPr id="7" name="图片 6"/>
          <p:cNvPicPr>
            <a:picLocks noChangeAspect="1"/>
          </p:cNvPicPr>
          <p:nvPr/>
        </p:nvPicPr>
        <p:blipFill>
          <a:blip r:embed="rId5"/>
          <a:stretch>
            <a:fillRect/>
          </a:stretch>
        </p:blipFill>
        <p:spPr>
          <a:xfrm>
            <a:off x="3574132" y="3194195"/>
            <a:ext cx="3609158" cy="3671384"/>
          </a:xfrm>
          <a:prstGeom prst="rect">
            <a:avLst/>
          </a:prstGeom>
        </p:spPr>
      </p:pic>
      <p:sp>
        <p:nvSpPr>
          <p:cNvPr id="8" name="椭圆 7"/>
          <p:cNvSpPr/>
          <p:nvPr/>
        </p:nvSpPr>
        <p:spPr>
          <a:xfrm>
            <a:off x="7469323" y="1352680"/>
            <a:ext cx="2790928" cy="73276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Tree>
    <p:extLst>
      <p:ext uri="{BB962C8B-B14F-4D97-AF65-F5344CB8AC3E}">
        <p14:creationId xmlns:p14="http://schemas.microsoft.com/office/powerpoint/2010/main" val="18296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面与周长等量算</a:t>
            </a:r>
            <a:endParaRPr lang="en-US" altLang="zh-CN" dirty="0"/>
          </a:p>
          <a:p>
            <a:r>
              <a:rPr lang="zh-CN" altLang="en-US" dirty="0"/>
              <a:t>质心计算</a:t>
            </a:r>
            <a:endParaRPr lang="en-US" altLang="zh-CN" dirty="0"/>
          </a:p>
          <a:p>
            <a:endParaRPr lang="en-US" altLang="zh-CN" dirty="0"/>
          </a:p>
          <a:p>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2.3 </a:t>
            </a:r>
            <a:r>
              <a:rPr lang="zh-CN" altLang="en-US" b="1" dirty="0">
                <a:latin typeface="黑体" panose="02010609060101010101" pitchFamily="49" charset="-122"/>
                <a:ea typeface="黑体" panose="02010609060101010101" pitchFamily="49" charset="-122"/>
              </a:rPr>
              <a:t>矢量数据量算</a:t>
            </a:r>
            <a:endParaRPr lang="zh-CN" altLang="en-US" dirty="0"/>
          </a:p>
        </p:txBody>
      </p:sp>
      <p:pic>
        <p:nvPicPr>
          <p:cNvPr id="4" name="图片 3"/>
          <p:cNvPicPr>
            <a:picLocks noChangeAspect="1"/>
          </p:cNvPicPr>
          <p:nvPr/>
        </p:nvPicPr>
        <p:blipFill>
          <a:blip r:embed="rId3"/>
          <a:stretch>
            <a:fillRect/>
          </a:stretch>
        </p:blipFill>
        <p:spPr>
          <a:xfrm>
            <a:off x="3995303" y="1987525"/>
            <a:ext cx="2983582" cy="4634074"/>
          </a:xfrm>
          <a:prstGeom prst="rect">
            <a:avLst/>
          </a:prstGeom>
        </p:spPr>
      </p:pic>
      <p:pic>
        <p:nvPicPr>
          <p:cNvPr id="6" name="图片 5"/>
          <p:cNvPicPr>
            <a:picLocks noChangeAspect="1"/>
          </p:cNvPicPr>
          <p:nvPr/>
        </p:nvPicPr>
        <p:blipFill>
          <a:blip r:embed="rId4"/>
          <a:stretch>
            <a:fillRect/>
          </a:stretch>
        </p:blipFill>
        <p:spPr>
          <a:xfrm>
            <a:off x="6701731" y="2014364"/>
            <a:ext cx="5297338" cy="4114801"/>
          </a:xfrm>
          <a:prstGeom prst="rect">
            <a:avLst/>
          </a:prstGeom>
        </p:spPr>
      </p:pic>
    </p:spTree>
    <p:extLst>
      <p:ext uri="{BB962C8B-B14F-4D97-AF65-F5344CB8AC3E}">
        <p14:creationId xmlns:p14="http://schemas.microsoft.com/office/powerpoint/2010/main" val="553193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2.3</a:t>
            </a:r>
            <a:r>
              <a:rPr lang="zh-CN" altLang="en-US" b="1" dirty="0">
                <a:latin typeface="黑体" panose="02010609060101010101" pitchFamily="49" charset="-122"/>
                <a:ea typeface="黑体" panose="02010609060101010101" pitchFamily="49" charset="-122"/>
              </a:rPr>
              <a:t>矢量数据量算</a:t>
            </a:r>
          </a:p>
        </p:txBody>
      </p:sp>
      <p:sp>
        <p:nvSpPr>
          <p:cNvPr id="5" name="Rectangle 4"/>
          <p:cNvSpPr>
            <a:spLocks noChangeArrowheads="1"/>
          </p:cNvSpPr>
          <p:nvPr/>
        </p:nvSpPr>
        <p:spPr bwMode="auto">
          <a:xfrm>
            <a:off x="1629916" y="2132901"/>
            <a:ext cx="3384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eaLnBrk="1" hangingPunct="1">
              <a:spcBef>
                <a:spcPct val="0"/>
              </a:spcBef>
              <a:buClr>
                <a:schemeClr val="accent3"/>
              </a:buClr>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面积、周长等量算</a:t>
            </a:r>
          </a:p>
        </p:txBody>
      </p:sp>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288834" y="1772816"/>
            <a:ext cx="6317243" cy="5085184"/>
          </a:xfrm>
          <a:prstGeom prst="rect">
            <a:avLst/>
          </a:prstGeom>
        </p:spPr>
      </p:pic>
    </p:spTree>
    <p:extLst>
      <p:ext uri="{BB962C8B-B14F-4D97-AF65-F5344CB8AC3E}">
        <p14:creationId xmlns:p14="http://schemas.microsoft.com/office/powerpoint/2010/main" val="42087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1"/>
          </p:nvPr>
        </p:nvSpPr>
        <p:spPr>
          <a:xfrm>
            <a:off x="847439" y="1797790"/>
            <a:ext cx="2581850" cy="4233944"/>
          </a:xfrm>
          <a:noFill/>
        </p:spPr>
        <p:txBody>
          <a:bodyPr>
            <a:normAutofit/>
          </a:bodyPr>
          <a:lstStyle/>
          <a:p>
            <a:pPr eaLnBrk="1" hangingPunct="1">
              <a:lnSpc>
                <a:spcPct val="140000"/>
              </a:lnSpc>
            </a:pPr>
            <a:r>
              <a:rPr lang="en-US" altLang="zh-CN" dirty="0">
                <a:latin typeface="黑体" panose="02010609060101010101" pitchFamily="49" charset="-122"/>
                <a:ea typeface="黑体" panose="02010609060101010101" pitchFamily="49" charset="-122"/>
              </a:rPr>
              <a:t> </a:t>
            </a:r>
            <a:r>
              <a:rPr lang="zh-CN" altLang="en-US" sz="2000" b="1" dirty="0"/>
              <a:t>按照结构化查询语言（</a:t>
            </a:r>
            <a:r>
              <a:rPr lang="en-US" altLang="zh-CN" sz="2000" b="1" dirty="0"/>
              <a:t>SQL</a:t>
            </a:r>
            <a:r>
              <a:rPr lang="zh-CN" altLang="en-US" sz="2000" b="1" dirty="0"/>
              <a:t>）规则，建立由属性字段、逻辑或算术运算符号、属性数值或字符串组成的查询条件表达式，然后按照查询条件查询所需要的图形要素。</a:t>
            </a:r>
          </a:p>
          <a:p>
            <a:pPr marL="0" indent="0" eaLnBrk="1" hangingPunct="1">
              <a:lnSpc>
                <a:spcPct val="140000"/>
              </a:lnSpc>
              <a:buNone/>
            </a:pPr>
            <a:endParaRPr lang="zh-CN" altLang="en-US" b="1" dirty="0">
              <a:solidFill>
                <a:schemeClr val="bg2"/>
              </a:solidFill>
              <a:latin typeface="黑体" panose="02010609060101010101" pitchFamily="49" charset="-122"/>
              <a:ea typeface="黑体" panose="02010609060101010101" pitchFamily="49" charset="-122"/>
            </a:endParaRPr>
          </a:p>
        </p:txBody>
      </p:sp>
      <p:sp>
        <p:nvSpPr>
          <p:cNvPr id="17412" name="Rectangle 4"/>
          <p:cNvSpPr>
            <a:spLocks noChangeArrowheads="1"/>
          </p:cNvSpPr>
          <p:nvPr/>
        </p:nvSpPr>
        <p:spPr bwMode="auto">
          <a:xfrm>
            <a:off x="877308" y="826266"/>
            <a:ext cx="2967479"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None/>
            </a:pPr>
            <a:r>
              <a:rPr kumimoji="0" lang="en-US" altLang="zh-CN" sz="3600" b="1" dirty="0">
                <a:solidFill>
                  <a:schemeClr val="bg1"/>
                </a:solidFill>
                <a:latin typeface="黑体" panose="02010609060101010101" pitchFamily="49" charset="-122"/>
                <a:ea typeface="黑体" panose="02010609060101010101" pitchFamily="49" charset="-122"/>
              </a:rPr>
              <a:t>2.4 </a:t>
            </a:r>
            <a:r>
              <a:rPr lang="zh-CN" altLang="en-US" sz="3600" b="1" dirty="0">
                <a:solidFill>
                  <a:schemeClr val="bg1"/>
                </a:solidFill>
                <a:latin typeface="黑体" panose="02010609060101010101" pitchFamily="49" charset="-122"/>
                <a:ea typeface="黑体" panose="02010609060101010101" pitchFamily="49" charset="-122"/>
              </a:rPr>
              <a:t>属性查询</a:t>
            </a:r>
            <a:endParaRPr lang="en-US" altLang="zh-CN" sz="3600" b="1" dirty="0">
              <a:solidFill>
                <a:schemeClr val="bg1"/>
              </a:solidFill>
              <a:latin typeface="黑体" panose="02010609060101010101" pitchFamily="49" charset="-122"/>
              <a:ea typeface="黑体" panose="02010609060101010101" pitchFamily="49" charset="-122"/>
            </a:endParaRPr>
          </a:p>
          <a:p>
            <a:pPr eaLnBrk="1" hangingPunct="1">
              <a:buFontTx/>
              <a:buNone/>
            </a:pPr>
            <a:endParaRPr kumimoji="0" lang="zh-CN" altLang="en-US" b="1" dirty="0">
              <a:ea typeface="黑体" panose="02010609060101010101" pitchFamily="49" charset="-122"/>
            </a:endParaRPr>
          </a:p>
        </p:txBody>
      </p:sp>
      <p:sp>
        <p:nvSpPr>
          <p:cNvPr id="5" name="Rectangle 3"/>
          <p:cNvSpPr txBox="1">
            <a:spLocks noChangeArrowheads="1"/>
          </p:cNvSpPr>
          <p:nvPr/>
        </p:nvSpPr>
        <p:spPr>
          <a:xfrm>
            <a:off x="6562460" y="4015510"/>
            <a:ext cx="4683968" cy="2842490"/>
          </a:xfrm>
          <a:prstGeom prst="rect">
            <a:avLst/>
          </a:prstGeom>
        </p:spPr>
        <p:txBody>
          <a:bodyPr>
            <a:normAutofit fontScale="32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20000"/>
              </a:lnSpc>
              <a:buFontTx/>
              <a:buNone/>
            </a:pPr>
            <a:r>
              <a:rPr lang="zh-CN" altLang="en-US" sz="5500" b="1" dirty="0">
                <a:solidFill>
                  <a:srgbClr val="0000FF"/>
                </a:solidFill>
              </a:rPr>
              <a:t>布尔运算符：</a:t>
            </a:r>
            <a:r>
              <a:rPr lang="zh-CN" altLang="en-US" sz="5500" b="1" dirty="0"/>
              <a:t> 当查询包含多个条件时，需要</a:t>
            </a:r>
            <a:r>
              <a:rPr lang="en-US" altLang="zh-CN" sz="5500" b="1" dirty="0">
                <a:solidFill>
                  <a:schemeClr val="bg1"/>
                </a:solidFill>
              </a:rPr>
              <a:t>AND</a:t>
            </a:r>
            <a:r>
              <a:rPr lang="zh-CN" altLang="en-US" sz="5500" b="1" dirty="0">
                <a:solidFill>
                  <a:schemeClr val="bg1"/>
                </a:solidFill>
              </a:rPr>
              <a:t>、</a:t>
            </a:r>
            <a:r>
              <a:rPr lang="en-US" altLang="zh-CN" sz="5500" b="1" dirty="0">
                <a:solidFill>
                  <a:schemeClr val="bg1"/>
                </a:solidFill>
              </a:rPr>
              <a:t>OR</a:t>
            </a:r>
            <a:r>
              <a:rPr lang="zh-CN" altLang="en-US" sz="5500" b="1" dirty="0">
                <a:solidFill>
                  <a:schemeClr val="bg1"/>
                </a:solidFill>
              </a:rPr>
              <a:t>、</a:t>
            </a:r>
            <a:r>
              <a:rPr lang="en-US" altLang="zh-CN" sz="5500" b="1" dirty="0">
                <a:solidFill>
                  <a:schemeClr val="bg1"/>
                </a:solidFill>
              </a:rPr>
              <a:t>XOR</a:t>
            </a:r>
            <a:r>
              <a:rPr lang="zh-CN" altLang="en-US" sz="5500" b="1" dirty="0">
                <a:solidFill>
                  <a:schemeClr val="bg1"/>
                </a:solidFill>
              </a:rPr>
              <a:t>和</a:t>
            </a:r>
            <a:r>
              <a:rPr lang="en-US" altLang="zh-CN" sz="5500" b="1" dirty="0">
                <a:solidFill>
                  <a:schemeClr val="bg1"/>
                </a:solidFill>
              </a:rPr>
              <a:t>NOT</a:t>
            </a:r>
            <a:r>
              <a:rPr lang="zh-CN" altLang="en-US" sz="5500" b="1" dirty="0">
                <a:solidFill>
                  <a:schemeClr val="bg1"/>
                </a:solidFill>
              </a:rPr>
              <a:t>等其他运算符</a:t>
            </a:r>
          </a:p>
          <a:p>
            <a:pPr>
              <a:lnSpc>
                <a:spcPct val="120000"/>
              </a:lnSpc>
              <a:buFontTx/>
              <a:buNone/>
            </a:pPr>
            <a:r>
              <a:rPr lang="zh-CN" altLang="en-US" sz="5500" b="1" dirty="0">
                <a:solidFill>
                  <a:schemeClr val="bg1"/>
                </a:solidFill>
              </a:rPr>
              <a:t>    </a:t>
            </a:r>
            <a:r>
              <a:rPr lang="en-US" altLang="zh-CN" sz="5500" b="1" dirty="0">
                <a:solidFill>
                  <a:schemeClr val="bg1"/>
                </a:solidFill>
              </a:rPr>
              <a:t>SELECT * FROM accounts WHERE “</a:t>
            </a:r>
            <a:r>
              <a:rPr lang="en-US" altLang="zh-CN" sz="5500" b="1" dirty="0" err="1">
                <a:solidFill>
                  <a:schemeClr val="bg1"/>
                </a:solidFill>
              </a:rPr>
              <a:t>Cust</a:t>
            </a:r>
            <a:r>
              <a:rPr lang="en-US" altLang="zh-CN" sz="5500" b="1" dirty="0">
                <a:solidFill>
                  <a:schemeClr val="bg1"/>
                </a:solidFill>
              </a:rPr>
              <a:t>” </a:t>
            </a:r>
            <a:r>
              <a:rPr lang="zh-CN" altLang="en-US" sz="5500" b="1" dirty="0">
                <a:solidFill>
                  <a:schemeClr val="bg1"/>
                </a:solidFill>
              </a:rPr>
              <a:t>＞ ‘</a:t>
            </a:r>
            <a:r>
              <a:rPr lang="en-US" altLang="zh-CN" sz="5500" b="1" dirty="0">
                <a:solidFill>
                  <a:schemeClr val="bg1"/>
                </a:solidFill>
              </a:rPr>
              <a:t>COM’ AND “Balance” </a:t>
            </a:r>
            <a:r>
              <a:rPr lang="zh-CN" altLang="en-US" sz="5500" b="1" dirty="0">
                <a:solidFill>
                  <a:schemeClr val="bg1"/>
                </a:solidFill>
              </a:rPr>
              <a:t>＞ </a:t>
            </a:r>
            <a:r>
              <a:rPr lang="en-US" altLang="zh-CN" sz="5500" b="1" dirty="0">
                <a:solidFill>
                  <a:schemeClr val="bg1"/>
                </a:solidFill>
              </a:rPr>
              <a:t>500</a:t>
            </a:r>
          </a:p>
          <a:p>
            <a:pPr>
              <a:lnSpc>
                <a:spcPct val="120000"/>
              </a:lnSpc>
              <a:buFontTx/>
              <a:buNone/>
            </a:pPr>
            <a:r>
              <a:rPr lang="en-US" altLang="zh-CN" sz="5500" b="1" dirty="0">
                <a:solidFill>
                  <a:schemeClr val="bg1"/>
                </a:solidFill>
              </a:rPr>
              <a:t>      SELECT * FROM accounts WHERE [“</a:t>
            </a:r>
            <a:r>
              <a:rPr lang="en-US" altLang="zh-CN" sz="5500" b="1" dirty="0" err="1">
                <a:solidFill>
                  <a:schemeClr val="bg1"/>
                </a:solidFill>
              </a:rPr>
              <a:t>Cust</a:t>
            </a:r>
            <a:r>
              <a:rPr lang="en-US" altLang="zh-CN" sz="5500" b="1" dirty="0">
                <a:solidFill>
                  <a:schemeClr val="bg1"/>
                </a:solidFill>
              </a:rPr>
              <a:t>” </a:t>
            </a:r>
            <a:r>
              <a:rPr lang="zh-CN" altLang="en-US" sz="5500" b="1" dirty="0">
                <a:solidFill>
                  <a:schemeClr val="bg1"/>
                </a:solidFill>
              </a:rPr>
              <a:t>＞ ‘</a:t>
            </a:r>
            <a:r>
              <a:rPr lang="en-US" altLang="zh-CN" sz="5500" b="1" dirty="0">
                <a:solidFill>
                  <a:schemeClr val="bg1"/>
                </a:solidFill>
              </a:rPr>
              <a:t>COM’ OR “CUST” = ‘GOV’</a:t>
            </a:r>
          </a:p>
          <a:p>
            <a:pPr>
              <a:buFontTx/>
              <a:buNone/>
            </a:pPr>
            <a:endParaRPr lang="en-US" altLang="zh-CN" dirty="0"/>
          </a:p>
        </p:txBody>
      </p:sp>
      <p:sp>
        <p:nvSpPr>
          <p:cNvPr id="6" name="矩形 5"/>
          <p:cNvSpPr/>
          <p:nvPr/>
        </p:nvSpPr>
        <p:spPr>
          <a:xfrm>
            <a:off x="6598468" y="2191498"/>
            <a:ext cx="4647960" cy="1791260"/>
          </a:xfrm>
          <a:prstGeom prst="rect">
            <a:avLst/>
          </a:prstGeom>
        </p:spPr>
        <p:txBody>
          <a:bodyPr wrap="square">
            <a:spAutoFit/>
          </a:bodyPr>
          <a:lstStyle/>
          <a:p>
            <a:pPr>
              <a:lnSpc>
                <a:spcPct val="120000"/>
              </a:lnSpc>
            </a:pPr>
            <a:r>
              <a:rPr lang="en-US" altLang="zh-CN" sz="2000" b="1" dirty="0">
                <a:solidFill>
                  <a:srgbClr val="3399FF"/>
                </a:solidFill>
                <a:latin typeface="微软雅黑" panose="020B0503020204020204" pitchFamily="34" charset="-122"/>
                <a:ea typeface="微软雅黑" panose="020B0503020204020204" pitchFamily="34" charset="-122"/>
              </a:rPr>
              <a:t>SQL</a:t>
            </a:r>
            <a:r>
              <a:rPr lang="zh-CN" altLang="en-US" sz="2000" b="1" dirty="0">
                <a:solidFill>
                  <a:srgbClr val="3399FF"/>
                </a:solidFill>
                <a:latin typeface="微软雅黑" panose="020B0503020204020204" pitchFamily="34" charset="-122"/>
                <a:ea typeface="微软雅黑" panose="020B0503020204020204" pitchFamily="34" charset="-122"/>
              </a:rPr>
              <a:t>语法规则</a:t>
            </a:r>
          </a:p>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SELECT * FROM cites WHERE “POP1990” </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500000</a:t>
            </a:r>
          </a:p>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rPr>
              <a:t>      SELECT * FROM counties WHERE [BEEFCOW-92] </a:t>
            </a:r>
            <a:r>
              <a:rPr lang="zh-CN" altLang="en-US" b="1" dirty="0">
                <a:solidFill>
                  <a:schemeClr val="bg1"/>
                </a:solidFill>
                <a:latin typeface="微软雅黑" panose="020B0503020204020204" pitchFamily="34" charset="-122"/>
                <a:ea typeface="微软雅黑" panose="020B0503020204020204" pitchFamily="34" charset="-122"/>
              </a:rPr>
              <a:t>＜ ＝ </a:t>
            </a:r>
            <a:r>
              <a:rPr lang="en-US" altLang="zh-CN" b="1" dirty="0">
                <a:solidFill>
                  <a:schemeClr val="bg1"/>
                </a:solidFill>
                <a:latin typeface="微软雅黑" panose="020B0503020204020204" pitchFamily="34" charset="-122"/>
                <a:ea typeface="微软雅黑" panose="020B0503020204020204" pitchFamily="34" charset="-122"/>
              </a:rPr>
              <a:t>[BEEFCOW-87] </a:t>
            </a:r>
          </a:p>
        </p:txBody>
      </p:sp>
      <p:sp>
        <p:nvSpPr>
          <p:cNvPr id="2" name="矩形 1"/>
          <p:cNvSpPr/>
          <p:nvPr/>
        </p:nvSpPr>
        <p:spPr>
          <a:xfrm>
            <a:off x="6850216" y="1624365"/>
            <a:ext cx="3888432" cy="553357"/>
          </a:xfrm>
          <a:prstGeom prst="rect">
            <a:avLst/>
          </a:prstGeom>
        </p:spPr>
        <p:txBody>
          <a:bodyPr wrap="square">
            <a:spAutoFit/>
          </a:bodyPr>
          <a:lstStyle/>
          <a:p>
            <a:pPr>
              <a:lnSpc>
                <a:spcPct val="140000"/>
              </a:lnSpc>
            </a:pPr>
            <a:r>
              <a:rPr lang="zh-CN" altLang="en-US" sz="2400" b="1" dirty="0">
                <a:latin typeface="微软雅黑" panose="020B0503020204020204" pitchFamily="34" charset="-122"/>
                <a:ea typeface="微软雅黑" panose="020B0503020204020204" pitchFamily="34" charset="-122"/>
              </a:rPr>
              <a:t>关键</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建立</a:t>
            </a:r>
            <a:r>
              <a:rPr lang="en-US" altLang="zh-CN" sz="2400" b="1" dirty="0">
                <a:latin typeface="微软雅黑" panose="020B0503020204020204" pitchFamily="34" charset="-122"/>
                <a:ea typeface="微软雅黑" panose="020B0503020204020204" pitchFamily="34" charset="-122"/>
              </a:rPr>
              <a:t>SQL</a:t>
            </a:r>
            <a:r>
              <a:rPr lang="zh-CN" altLang="en-US" sz="2400" b="1" dirty="0">
                <a:latin typeface="微软雅黑" panose="020B0503020204020204" pitchFamily="34" charset="-122"/>
                <a:ea typeface="微软雅黑" panose="020B0503020204020204" pitchFamily="34" charset="-122"/>
              </a:rPr>
              <a:t>表达式</a:t>
            </a:r>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6991" y="1797790"/>
            <a:ext cx="2829424" cy="496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157131067"/>
      </p:ext>
    </p:ext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1"/>
          </p:nvPr>
        </p:nvSpPr>
        <p:spPr>
          <a:xfrm>
            <a:off x="1125861" y="1988840"/>
            <a:ext cx="4104456" cy="4114801"/>
          </a:xfrm>
        </p:spPr>
        <p:txBody>
          <a:bodyPr>
            <a:normAutofit lnSpcReduction="10000"/>
          </a:bodyPr>
          <a:lstStyle/>
          <a:p>
            <a:pPr eaLnBrk="1" hangingPunct="1">
              <a:lnSpc>
                <a:spcPct val="140000"/>
              </a:lnSpc>
            </a:pPr>
            <a:r>
              <a:rPr lang="en-US" altLang="zh-CN" sz="2000" dirty="0"/>
              <a:t>  </a:t>
            </a:r>
            <a:r>
              <a:rPr lang="zh-CN" altLang="en-US" dirty="0"/>
              <a:t>按照同一数据层的不同要素之间或不同数据层的不同要素之间的</a:t>
            </a:r>
            <a:r>
              <a:rPr lang="zh-CN" altLang="en-US" dirty="0">
                <a:solidFill>
                  <a:srgbClr val="0000FF"/>
                </a:solidFill>
              </a:rPr>
              <a:t>空间关系</a:t>
            </a:r>
            <a:r>
              <a:rPr lang="zh-CN" altLang="en-US" dirty="0"/>
              <a:t>，采用各种判断方法查找图形要素。</a:t>
            </a:r>
          </a:p>
          <a:p>
            <a:pPr eaLnBrk="1" hangingPunct="1">
              <a:lnSpc>
                <a:spcPct val="140000"/>
              </a:lnSpc>
            </a:pPr>
            <a:r>
              <a:rPr lang="zh-CN" altLang="en-US" dirty="0"/>
              <a:t>  关键</a:t>
            </a:r>
            <a:r>
              <a:rPr lang="en-US" altLang="zh-CN" dirty="0"/>
              <a:t>---</a:t>
            </a:r>
            <a:r>
              <a:rPr lang="zh-CN" altLang="en-US" dirty="0"/>
              <a:t>建立要素之间的空间位置关系条件</a:t>
            </a:r>
            <a:r>
              <a:rPr lang="zh-CN" altLang="en-US" b="1" dirty="0"/>
              <a:t>。</a:t>
            </a:r>
          </a:p>
        </p:txBody>
      </p:sp>
      <p:sp>
        <p:nvSpPr>
          <p:cNvPr id="22530" name="Rectangle 2"/>
          <p:cNvSpPr>
            <a:spLocks noGrp="1" noChangeArrowheads="1"/>
          </p:cNvSpPr>
          <p:nvPr>
            <p:ph type="title"/>
          </p:nvPr>
        </p:nvSpPr>
        <p:spPr/>
        <p:txBody>
          <a:bodyPr>
            <a:normAutofit/>
          </a:bodyPr>
          <a:lstStyle/>
          <a:p>
            <a:r>
              <a:rPr kumimoji="0" lang="en-US" altLang="zh-CN" b="1" dirty="0">
                <a:latin typeface="黑体" panose="02010609060101010101" pitchFamily="49" charset="-122"/>
                <a:ea typeface="黑体" panose="02010609060101010101" pitchFamily="49" charset="-122"/>
              </a:rPr>
              <a:t> 2.5 </a:t>
            </a:r>
            <a:r>
              <a:rPr kumimoji="0" lang="zh-CN" altLang="en-US" b="1" dirty="0">
                <a:latin typeface="黑体" panose="02010609060101010101" pitchFamily="49" charset="-122"/>
                <a:ea typeface="黑体" panose="02010609060101010101" pitchFamily="49" charset="-122"/>
              </a:rPr>
              <a:t>空间关系查询</a:t>
            </a:r>
          </a:p>
        </p:txBody>
      </p:sp>
      <p:graphicFrame>
        <p:nvGraphicFramePr>
          <p:cNvPr id="4" name="Object 4"/>
          <p:cNvGraphicFramePr>
            <a:graphicFrameLocks noChangeAspect="1"/>
          </p:cNvGraphicFramePr>
          <p:nvPr>
            <p:extLst>
              <p:ext uri="{D42A27DB-BD31-4B8C-83A1-F6EECF244321}">
                <p14:modId xmlns:p14="http://schemas.microsoft.com/office/powerpoint/2010/main" val="2558642186"/>
              </p:ext>
            </p:extLst>
          </p:nvPr>
        </p:nvGraphicFramePr>
        <p:xfrm>
          <a:off x="5374332" y="784254"/>
          <a:ext cx="6724798" cy="5460202"/>
        </p:xfrm>
        <a:graphic>
          <a:graphicData uri="http://schemas.openxmlformats.org/presentationml/2006/ole">
            <mc:AlternateContent xmlns:mc="http://schemas.openxmlformats.org/markup-compatibility/2006">
              <mc:Choice xmlns:v="urn:schemas-microsoft-com:vml" Requires="v">
                <p:oleObj name="Photo Editor Photo" r:id="rId2" imgW="5296639" imgH="4114286" progId="">
                  <p:embed/>
                </p:oleObj>
              </mc:Choice>
              <mc:Fallback>
                <p:oleObj name="Photo Editor Photo" r:id="rId2" imgW="5296639" imgH="4114286" progId="">
                  <p:embed/>
                  <p:pic>
                    <p:nvPicPr>
                      <p:cNvPr id="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332" y="784254"/>
                        <a:ext cx="6724798" cy="5460202"/>
                      </a:xfrm>
                      <a:prstGeom prst="rect">
                        <a:avLst/>
                      </a:prstGeom>
                      <a:noFill/>
                    </p:spPr>
                  </p:pic>
                </p:oleObj>
              </mc:Fallback>
            </mc:AlternateContent>
          </a:graphicData>
        </a:graphic>
      </p:graphicFrame>
    </p:spTree>
    <p:extLst>
      <p:ext uri="{BB962C8B-B14F-4D97-AF65-F5344CB8AC3E}">
        <p14:creationId xmlns:p14="http://schemas.microsoft.com/office/powerpoint/2010/main" val="292082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405780" y="2514600"/>
            <a:ext cx="8287370" cy="2819400"/>
          </a:xfrm>
        </p:spPr>
        <p:txBody>
          <a:bodyPr/>
          <a:lstStyle/>
          <a:p>
            <a:pPr marL="342900" indent="-342900" eaLnBrk="1" hangingPunct="1">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查询距某条线段最近的点 </a:t>
            </a:r>
            <a:r>
              <a:rPr lang="en-US" altLang="zh-CN" sz="2400" b="1" dirty="0">
                <a:latin typeface="微软雅黑" panose="020B0503020204020204" pitchFamily="34" charset="-122"/>
                <a:ea typeface="微软雅黑" panose="020B0503020204020204" pitchFamily="34" charset="-122"/>
              </a:rPr>
              <a:t>(proximity)</a:t>
            </a:r>
          </a:p>
        </p:txBody>
      </p:sp>
      <p:sp>
        <p:nvSpPr>
          <p:cNvPr id="25603" name="Rectangle 3"/>
          <p:cNvSpPr>
            <a:spLocks noGrp="1" noChangeArrowheads="1"/>
          </p:cNvSpPr>
          <p:nvPr>
            <p:ph type="body" idx="4294967295"/>
          </p:nvPr>
        </p:nvSpPr>
        <p:spPr>
          <a:xfrm>
            <a:off x="405780" y="5367894"/>
            <a:ext cx="8686800" cy="609600"/>
          </a:xfrm>
        </p:spPr>
        <p:txBody>
          <a:bodyPr>
            <a:normAutofit/>
          </a:bodyPr>
          <a:lstStyle/>
          <a:p>
            <a:pPr eaLnBrk="1" hangingPunct="1">
              <a:buClr>
                <a:srgbClr val="C00000"/>
              </a:buClr>
            </a:pPr>
            <a:r>
              <a:rPr lang="zh-CN" altLang="en-US" sz="2400" b="1" dirty="0">
                <a:latin typeface="微软雅黑" panose="020B0503020204020204" pitchFamily="34" charset="-122"/>
                <a:ea typeface="微软雅黑" panose="020B0503020204020204" pitchFamily="34" charset="-122"/>
              </a:rPr>
              <a:t>查询某条水系附近的所有地块</a:t>
            </a:r>
          </a:p>
        </p:txBody>
      </p:sp>
      <p:pic>
        <p:nvPicPr>
          <p:cNvPr id="1275908" name="Picture 4" descr="capture_10312004_21195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4576" y="2226146"/>
            <a:ext cx="3373623" cy="4631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4485741" y="4124896"/>
            <a:ext cx="2241550" cy="2195513"/>
            <a:chOff x="1536" y="2572"/>
            <a:chExt cx="1412" cy="1383"/>
          </a:xfrm>
        </p:grpSpPr>
        <p:sp>
          <p:nvSpPr>
            <p:cNvPr id="25611" name="Oval 6"/>
            <p:cNvSpPr>
              <a:spLocks noChangeArrowheads="1"/>
            </p:cNvSpPr>
            <p:nvPr/>
          </p:nvSpPr>
          <p:spPr bwMode="auto">
            <a:xfrm>
              <a:off x="2784" y="2572"/>
              <a:ext cx="164" cy="327"/>
            </a:xfrm>
            <a:prstGeom prst="ellipse">
              <a:avLst/>
            </a:prstGeom>
            <a:noFill/>
            <a:ln w="28575" algn="ctr">
              <a:solidFill>
                <a:srgbClr val="FF33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sp>
          <p:nvSpPr>
            <p:cNvPr id="25612" name="Line 7"/>
            <p:cNvSpPr>
              <a:spLocks noChangeShapeType="1"/>
            </p:cNvSpPr>
            <p:nvPr/>
          </p:nvSpPr>
          <p:spPr bwMode="auto">
            <a:xfrm flipV="1">
              <a:off x="2112" y="2832"/>
              <a:ext cx="768" cy="864"/>
            </a:xfrm>
            <a:prstGeom prst="line">
              <a:avLst/>
            </a:prstGeom>
            <a:noFill/>
            <a:ln w="28575">
              <a:solidFill>
                <a:srgbClr val="FF3300"/>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13" name="Text Box 8"/>
            <p:cNvSpPr txBox="1">
              <a:spLocks noChangeArrowheads="1"/>
            </p:cNvSpPr>
            <p:nvPr/>
          </p:nvSpPr>
          <p:spPr bwMode="auto">
            <a:xfrm>
              <a:off x="1536" y="3667"/>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400">
                  <a:ea typeface="黑体" panose="02010609060101010101" pitchFamily="49" charset="-122"/>
                </a:rPr>
                <a:t>选择层</a:t>
              </a:r>
            </a:p>
          </p:txBody>
        </p:sp>
      </p:grpSp>
      <p:grpSp>
        <p:nvGrpSpPr>
          <p:cNvPr id="3" name="Group 9"/>
          <p:cNvGrpSpPr>
            <a:grpSpLocks/>
          </p:cNvGrpSpPr>
          <p:nvPr/>
        </p:nvGrpSpPr>
        <p:grpSpPr bwMode="auto">
          <a:xfrm>
            <a:off x="6170612" y="1522413"/>
            <a:ext cx="4083050" cy="2279650"/>
            <a:chOff x="2928" y="959"/>
            <a:chExt cx="2572" cy="1436"/>
          </a:xfrm>
        </p:grpSpPr>
        <p:sp>
          <p:nvSpPr>
            <p:cNvPr id="25608" name="Text Box 10"/>
            <p:cNvSpPr txBox="1">
              <a:spLocks noChangeArrowheads="1"/>
            </p:cNvSpPr>
            <p:nvPr/>
          </p:nvSpPr>
          <p:spPr bwMode="auto">
            <a:xfrm>
              <a:off x="4300" y="959"/>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zh-CN" altLang="en-US" sz="2400" dirty="0">
                  <a:ea typeface="黑体" panose="02010609060101010101" pitchFamily="49" charset="-122"/>
                </a:rPr>
                <a:t>目标层</a:t>
              </a:r>
            </a:p>
          </p:txBody>
        </p:sp>
        <p:sp>
          <p:nvSpPr>
            <p:cNvPr id="25609" name="Line 11"/>
            <p:cNvSpPr>
              <a:spLocks noChangeShapeType="1"/>
            </p:cNvSpPr>
            <p:nvPr/>
          </p:nvSpPr>
          <p:spPr bwMode="auto">
            <a:xfrm flipH="1">
              <a:off x="3360" y="1200"/>
              <a:ext cx="1056" cy="864"/>
            </a:xfrm>
            <a:prstGeom prst="line">
              <a:avLst/>
            </a:prstGeom>
            <a:noFill/>
            <a:ln w="28575">
              <a:solidFill>
                <a:srgbClr val="FF3300"/>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10" name="Oval 12"/>
            <p:cNvSpPr>
              <a:spLocks noChangeArrowheads="1"/>
            </p:cNvSpPr>
            <p:nvPr/>
          </p:nvSpPr>
          <p:spPr bwMode="auto">
            <a:xfrm>
              <a:off x="2928" y="2068"/>
              <a:ext cx="164" cy="327"/>
            </a:xfrm>
            <a:prstGeom prst="ellipse">
              <a:avLst/>
            </a:prstGeom>
            <a:noFill/>
            <a:ln w="28575" algn="ctr">
              <a:solidFill>
                <a:srgbClr val="FF33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grpSp>
      <p:pic>
        <p:nvPicPr>
          <p:cNvPr id="1275917" name="Picture 13" descr="capture_10312004_17465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6108" y="116632"/>
            <a:ext cx="2938885" cy="32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43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59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59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02851" name="Picture 3" descr="capture_10312004_1746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214" y="2420887"/>
            <a:ext cx="3737442" cy="417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4"/>
          <p:cNvSpPr>
            <a:spLocks noGrp="1" noChangeArrowheads="1"/>
          </p:cNvSpPr>
          <p:nvPr>
            <p:ph type="body" idx="4294967295"/>
          </p:nvPr>
        </p:nvSpPr>
        <p:spPr>
          <a:xfrm>
            <a:off x="0" y="1125538"/>
            <a:ext cx="3384550" cy="4464050"/>
          </a:xfrm>
        </p:spPr>
        <p:txBody>
          <a:bodyPr/>
          <a:lstStyle/>
          <a:p>
            <a:pPr marL="344488" indent="-344488">
              <a:tabLst>
                <a:tab pos="739775" algn="l"/>
              </a:tabLst>
            </a:pPr>
            <a:r>
              <a:rPr lang="zh-CN" altLang="en-US" b="1" dirty="0"/>
              <a:t>查询距一条线段最近的点（邻近分析</a:t>
            </a:r>
            <a:r>
              <a:rPr lang="zh-CN" altLang="en-US" b="1" dirty="0">
                <a:solidFill>
                  <a:schemeClr val="bg1"/>
                </a:solidFill>
              </a:rPr>
              <a:t>）</a:t>
            </a:r>
          </a:p>
        </p:txBody>
      </p:sp>
      <p:pic>
        <p:nvPicPr>
          <p:cNvPr id="1102853" name="Picture 5" descr="capture_10312004_21195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212" y="724205"/>
            <a:ext cx="4464496" cy="6129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2854" name="Picture 6" descr="capture_10312004_2120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6460" y="0"/>
            <a:ext cx="6146734" cy="468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820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28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28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2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body" idx="4294967295"/>
          </p:nvPr>
        </p:nvSpPr>
        <p:spPr>
          <a:xfrm>
            <a:off x="3959225" y="836613"/>
            <a:ext cx="8229600" cy="4525962"/>
          </a:xfrm>
        </p:spPr>
        <p:txBody>
          <a:bodyPr>
            <a:normAutofit/>
          </a:bodyPr>
          <a:lstStyle/>
          <a:p>
            <a:pPr eaLnBrk="1" hangingPunct="1">
              <a:buClr>
                <a:srgbClr val="C00000"/>
              </a:buClr>
            </a:pPr>
            <a:r>
              <a:rPr lang="zh-CN" altLang="en-US" b="1" dirty="0"/>
              <a:t>查询相邻要素 </a:t>
            </a:r>
            <a:r>
              <a:rPr lang="en-US" altLang="zh-CN" b="1" dirty="0"/>
              <a:t>(proximity)</a:t>
            </a:r>
          </a:p>
        </p:txBody>
      </p:sp>
      <p:pic>
        <p:nvPicPr>
          <p:cNvPr id="1272835" name="Picture 3" descr="capture_11012004_2314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786" y="1434972"/>
            <a:ext cx="5793257" cy="441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2836" name="Picture 4" descr="capture_11012004_2315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8148" y="2492896"/>
            <a:ext cx="3122613"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2837" name="Picture 5" descr="capture_11012004_2315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591" y="1384114"/>
            <a:ext cx="5904250" cy="449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670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28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28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72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a:extLst>
              <a:ext uri="{FF2B5EF4-FFF2-40B4-BE49-F238E27FC236}">
                <a16:creationId xmlns:a16="http://schemas.microsoft.com/office/drawing/2014/main" id="{57DC52B1-3FAE-11A7-9D23-3B785EEBDA8C}"/>
              </a:ext>
            </a:extLst>
          </p:cNvPr>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空间分析工具集</a:t>
            </a:r>
            <a:endParaRPr lang="zh-CN" altLang="en-US" dirty="0"/>
          </a:p>
        </p:txBody>
      </p:sp>
      <p:sp>
        <p:nvSpPr>
          <p:cNvPr id="4" name="矩形 3"/>
          <p:cNvSpPr/>
          <p:nvPr/>
        </p:nvSpPr>
        <p:spPr>
          <a:xfrm>
            <a:off x="4258550" y="1607499"/>
            <a:ext cx="3145106" cy="877403"/>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9340" y="3212976"/>
            <a:ext cx="1438777" cy="864096"/>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34714" y="3234287"/>
            <a:ext cx="1499068" cy="864095"/>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a:off x="9072598" y="3228766"/>
            <a:ext cx="1342294" cy="905925"/>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追踪分析</a:t>
            </a:r>
            <a:endParaRPr lang="en-US" altLang="zh-CN" b="1" dirty="0">
              <a:solidFill>
                <a:schemeClr val="tx1"/>
              </a:solidFill>
            </a:endParaRPr>
          </a:p>
          <a:p>
            <a:pPr algn="ctr"/>
            <a:r>
              <a:rPr lang="zh-CN" altLang="en-US" b="1" dirty="0">
                <a:solidFill>
                  <a:schemeClr val="tx1"/>
                </a:solidFill>
              </a:rPr>
              <a:t>模块</a:t>
            </a:r>
          </a:p>
        </p:txBody>
      </p:sp>
      <p:sp>
        <p:nvSpPr>
          <p:cNvPr id="9" name="文本框 8"/>
          <p:cNvSpPr txBox="1"/>
          <p:nvPr/>
        </p:nvSpPr>
        <p:spPr>
          <a:xfrm>
            <a:off x="462992" y="3312391"/>
            <a:ext cx="1226880" cy="707886"/>
          </a:xfrm>
          <a:prstGeom prst="rect">
            <a:avLst/>
          </a:prstGeom>
          <a:noFill/>
        </p:spPr>
        <p:txBody>
          <a:bodyPr wrap="square" rtlCol="0">
            <a:spAutoFit/>
          </a:bodyPr>
          <a:lstStyle/>
          <a:p>
            <a:pPr algn="ctr"/>
            <a:r>
              <a:rPr lang="en-US" altLang="zh-CN" sz="2000" b="1" dirty="0"/>
              <a:t>3D</a:t>
            </a:r>
            <a:r>
              <a:rPr lang="zh-CN" altLang="en-US" sz="2000" b="1" dirty="0"/>
              <a:t>分析模块</a:t>
            </a:r>
          </a:p>
        </p:txBody>
      </p:sp>
      <p:sp>
        <p:nvSpPr>
          <p:cNvPr id="10" name="矩形 9"/>
          <p:cNvSpPr/>
          <p:nvPr/>
        </p:nvSpPr>
        <p:spPr>
          <a:xfrm>
            <a:off x="1983050" y="3202727"/>
            <a:ext cx="1601034" cy="874345"/>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文本框 10"/>
          <p:cNvSpPr txBox="1"/>
          <p:nvPr/>
        </p:nvSpPr>
        <p:spPr>
          <a:xfrm>
            <a:off x="2183590" y="3344623"/>
            <a:ext cx="1396151" cy="707886"/>
          </a:xfrm>
          <a:prstGeom prst="rect">
            <a:avLst/>
          </a:prstGeom>
          <a:noFill/>
        </p:spPr>
        <p:txBody>
          <a:bodyPr wrap="square" rtlCol="0">
            <a:spAutoFit/>
          </a:bodyPr>
          <a:lstStyle/>
          <a:p>
            <a:r>
              <a:rPr lang="zh-CN" altLang="en-US" sz="2000" b="1" dirty="0"/>
              <a:t>空间分析</a:t>
            </a:r>
            <a:endParaRPr lang="en-US" altLang="zh-CN" sz="2000" b="1" dirty="0"/>
          </a:p>
          <a:p>
            <a:pPr algn="ctr"/>
            <a:r>
              <a:rPr lang="zh-CN" altLang="en-US" sz="2000" b="1" dirty="0"/>
              <a:t>模块</a:t>
            </a:r>
          </a:p>
        </p:txBody>
      </p:sp>
      <p:sp>
        <p:nvSpPr>
          <p:cNvPr id="12" name="矩形 11"/>
          <p:cNvSpPr/>
          <p:nvPr/>
        </p:nvSpPr>
        <p:spPr>
          <a:xfrm>
            <a:off x="3705485" y="3234287"/>
            <a:ext cx="1709319" cy="864096"/>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文本框 12"/>
          <p:cNvSpPr txBox="1"/>
          <p:nvPr/>
        </p:nvSpPr>
        <p:spPr>
          <a:xfrm>
            <a:off x="3626969" y="3346865"/>
            <a:ext cx="1758117" cy="707886"/>
          </a:xfrm>
          <a:prstGeom prst="rect">
            <a:avLst/>
          </a:prstGeom>
          <a:noFill/>
        </p:spPr>
        <p:txBody>
          <a:bodyPr wrap="square" rtlCol="0">
            <a:spAutoFit/>
          </a:bodyPr>
          <a:lstStyle/>
          <a:p>
            <a:pPr algn="ctr"/>
            <a:r>
              <a:rPr lang="zh-CN" altLang="en-US" sz="2000" b="1" dirty="0"/>
              <a:t>空间统计分析模块</a:t>
            </a:r>
          </a:p>
        </p:txBody>
      </p:sp>
      <p:sp>
        <p:nvSpPr>
          <p:cNvPr id="14" name="文本框 13"/>
          <p:cNvSpPr txBox="1"/>
          <p:nvPr/>
        </p:nvSpPr>
        <p:spPr>
          <a:xfrm>
            <a:off x="5826053" y="3364401"/>
            <a:ext cx="1231413" cy="707886"/>
          </a:xfrm>
          <a:prstGeom prst="rect">
            <a:avLst/>
          </a:prstGeom>
          <a:noFill/>
        </p:spPr>
        <p:txBody>
          <a:bodyPr wrap="square" rtlCol="0">
            <a:spAutoFit/>
          </a:bodyPr>
          <a:lstStyle/>
          <a:p>
            <a:pPr algn="ctr"/>
            <a:r>
              <a:rPr lang="zh-CN" altLang="en-US" sz="2000" b="1" dirty="0"/>
              <a:t>时空分析模块</a:t>
            </a:r>
          </a:p>
        </p:txBody>
      </p:sp>
      <p:sp>
        <p:nvSpPr>
          <p:cNvPr id="15" name="矩形 14"/>
          <p:cNvSpPr/>
          <p:nvPr/>
        </p:nvSpPr>
        <p:spPr>
          <a:xfrm>
            <a:off x="7403656" y="3234288"/>
            <a:ext cx="1499068" cy="905929"/>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文本框 15"/>
          <p:cNvSpPr txBox="1"/>
          <p:nvPr/>
        </p:nvSpPr>
        <p:spPr>
          <a:xfrm>
            <a:off x="7642975" y="3395180"/>
            <a:ext cx="1219835" cy="646331"/>
          </a:xfrm>
          <a:prstGeom prst="rect">
            <a:avLst/>
          </a:prstGeom>
          <a:noFill/>
        </p:spPr>
        <p:txBody>
          <a:bodyPr wrap="square" rtlCol="0">
            <a:spAutoFit/>
          </a:bodyPr>
          <a:lstStyle/>
          <a:p>
            <a:pPr algn="ctr"/>
            <a:r>
              <a:rPr lang="zh-CN" altLang="en-US" b="1" dirty="0"/>
              <a:t>网络分析模块</a:t>
            </a:r>
          </a:p>
        </p:txBody>
      </p:sp>
      <p:sp>
        <p:nvSpPr>
          <p:cNvPr id="17" name="矩形 16"/>
          <p:cNvSpPr/>
          <p:nvPr/>
        </p:nvSpPr>
        <p:spPr>
          <a:xfrm>
            <a:off x="10708069" y="3265382"/>
            <a:ext cx="1342294" cy="905925"/>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8" name="矩形 17"/>
          <p:cNvSpPr/>
          <p:nvPr/>
        </p:nvSpPr>
        <p:spPr>
          <a:xfrm>
            <a:off x="8553733" y="4725143"/>
            <a:ext cx="1530668" cy="894951"/>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6618253" y="4748351"/>
            <a:ext cx="1694249" cy="864096"/>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1" name="直接箭头连接符 20"/>
          <p:cNvCxnSpPr/>
          <p:nvPr/>
        </p:nvCxnSpPr>
        <p:spPr>
          <a:xfrm>
            <a:off x="1164368" y="2796141"/>
            <a:ext cx="10214848" cy="62387"/>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34" name="直接箭头连接符 33"/>
          <p:cNvCxnSpPr>
            <a:endCxn id="8" idx="0"/>
          </p:cNvCxnSpPr>
          <p:nvPr/>
        </p:nvCxnSpPr>
        <p:spPr>
          <a:xfrm>
            <a:off x="9743745" y="2842286"/>
            <a:ext cx="0" cy="386480"/>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38" name="直接箭头连接符 37"/>
          <p:cNvCxnSpPr/>
          <p:nvPr/>
        </p:nvCxnSpPr>
        <p:spPr>
          <a:xfrm>
            <a:off x="11345365" y="2837161"/>
            <a:ext cx="0" cy="42822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sp>
        <p:nvSpPr>
          <p:cNvPr id="43" name="下箭头 42"/>
          <p:cNvSpPr/>
          <p:nvPr/>
        </p:nvSpPr>
        <p:spPr>
          <a:xfrm flipH="1">
            <a:off x="8107470" y="2858528"/>
            <a:ext cx="45719" cy="354448"/>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矩形 43"/>
          <p:cNvSpPr/>
          <p:nvPr/>
        </p:nvSpPr>
        <p:spPr>
          <a:xfrm>
            <a:off x="998978" y="4771558"/>
            <a:ext cx="1438777" cy="817682"/>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998069" y="4812871"/>
            <a:ext cx="1562076" cy="776369"/>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48" name="直接连接符 47"/>
          <p:cNvCxnSpPr/>
          <p:nvPr/>
        </p:nvCxnSpPr>
        <p:spPr>
          <a:xfrm>
            <a:off x="1689872" y="4437112"/>
            <a:ext cx="2047731" cy="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52" name="直接连接符 51"/>
          <p:cNvCxnSpPr/>
          <p:nvPr/>
        </p:nvCxnSpPr>
        <p:spPr>
          <a:xfrm>
            <a:off x="2710036" y="4098382"/>
            <a:ext cx="0" cy="33873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54" name="直接箭头连接符 53"/>
          <p:cNvCxnSpPr>
            <a:cxnSpLocks/>
          </p:cNvCxnSpPr>
          <p:nvPr/>
        </p:nvCxnSpPr>
        <p:spPr>
          <a:xfrm>
            <a:off x="3737603" y="4437112"/>
            <a:ext cx="0" cy="334446"/>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57" name="直接箭头连接符 56"/>
          <p:cNvCxnSpPr/>
          <p:nvPr/>
        </p:nvCxnSpPr>
        <p:spPr>
          <a:xfrm flipH="1">
            <a:off x="1689871" y="4437112"/>
            <a:ext cx="4" cy="30941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sp>
        <p:nvSpPr>
          <p:cNvPr id="74" name="文本框 73"/>
          <p:cNvSpPr txBox="1"/>
          <p:nvPr/>
        </p:nvSpPr>
        <p:spPr>
          <a:xfrm>
            <a:off x="1164368" y="4998025"/>
            <a:ext cx="1107996" cy="369332"/>
          </a:xfrm>
          <a:prstGeom prst="rect">
            <a:avLst/>
          </a:prstGeom>
          <a:noFill/>
        </p:spPr>
        <p:txBody>
          <a:bodyPr wrap="none" rtlCol="0">
            <a:spAutoFit/>
          </a:bodyPr>
          <a:lstStyle/>
          <a:p>
            <a:r>
              <a:rPr lang="zh-CN" altLang="en-US" b="1" dirty="0"/>
              <a:t>矢量数据</a:t>
            </a:r>
          </a:p>
        </p:txBody>
      </p:sp>
      <p:sp>
        <p:nvSpPr>
          <p:cNvPr id="75" name="文本框 74"/>
          <p:cNvSpPr txBox="1"/>
          <p:nvPr/>
        </p:nvSpPr>
        <p:spPr>
          <a:xfrm>
            <a:off x="3225109" y="4972526"/>
            <a:ext cx="1114408" cy="369332"/>
          </a:xfrm>
          <a:prstGeom prst="rect">
            <a:avLst/>
          </a:prstGeom>
          <a:noFill/>
        </p:spPr>
        <p:txBody>
          <a:bodyPr wrap="none" rtlCol="0">
            <a:spAutoFit/>
          </a:bodyPr>
          <a:lstStyle/>
          <a:p>
            <a:r>
              <a:rPr lang="zh-CN" altLang="en-US" b="1" dirty="0"/>
              <a:t>栅格数据</a:t>
            </a:r>
          </a:p>
        </p:txBody>
      </p:sp>
      <p:cxnSp>
        <p:nvCxnSpPr>
          <p:cNvPr id="79" name="直接箭头连接符 78"/>
          <p:cNvCxnSpPr/>
          <p:nvPr/>
        </p:nvCxnSpPr>
        <p:spPr>
          <a:xfrm>
            <a:off x="1164368" y="2815795"/>
            <a:ext cx="0" cy="386932"/>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81" name="直接箭头连接符 80"/>
          <p:cNvCxnSpPr/>
          <p:nvPr/>
        </p:nvCxnSpPr>
        <p:spPr>
          <a:xfrm>
            <a:off x="2710036" y="2815795"/>
            <a:ext cx="0" cy="39718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84" name="直接箭头连接符 83"/>
          <p:cNvCxnSpPr>
            <a:cxnSpLocks/>
            <a:endCxn id="12" idx="0"/>
          </p:cNvCxnSpPr>
          <p:nvPr/>
        </p:nvCxnSpPr>
        <p:spPr>
          <a:xfrm>
            <a:off x="4560145" y="2796141"/>
            <a:ext cx="0" cy="438146"/>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86" name="直接箭头连接符 85"/>
          <p:cNvCxnSpPr/>
          <p:nvPr/>
        </p:nvCxnSpPr>
        <p:spPr>
          <a:xfrm>
            <a:off x="6382444" y="2837161"/>
            <a:ext cx="0" cy="375815"/>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90" name="直接连接符 89"/>
          <p:cNvCxnSpPr>
            <a:cxnSpLocks/>
          </p:cNvCxnSpPr>
          <p:nvPr/>
        </p:nvCxnSpPr>
        <p:spPr>
          <a:xfrm>
            <a:off x="5518348" y="2471595"/>
            <a:ext cx="0" cy="34420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sp>
        <p:nvSpPr>
          <p:cNvPr id="91" name="文本框 90"/>
          <p:cNvSpPr txBox="1"/>
          <p:nvPr/>
        </p:nvSpPr>
        <p:spPr>
          <a:xfrm>
            <a:off x="4372802" y="1911170"/>
            <a:ext cx="3005951" cy="400110"/>
          </a:xfrm>
          <a:prstGeom prst="rect">
            <a:avLst/>
          </a:prstGeom>
          <a:noFill/>
        </p:spPr>
        <p:txBody>
          <a:bodyPr wrap="none" rtlCol="0">
            <a:spAutoFit/>
          </a:bodyPr>
          <a:lstStyle/>
          <a:p>
            <a:r>
              <a:rPr lang="zh-CN" altLang="en-US" sz="2000" b="1" dirty="0"/>
              <a:t>含有空间分析功能的模块</a:t>
            </a:r>
          </a:p>
        </p:txBody>
      </p:sp>
      <p:cxnSp>
        <p:nvCxnSpPr>
          <p:cNvPr id="97" name="直接连接符 96"/>
          <p:cNvCxnSpPr/>
          <p:nvPr/>
        </p:nvCxnSpPr>
        <p:spPr>
          <a:xfrm>
            <a:off x="7284314" y="4437112"/>
            <a:ext cx="2122466" cy="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99" name="直接箭头连接符 98"/>
          <p:cNvCxnSpPr/>
          <p:nvPr/>
        </p:nvCxnSpPr>
        <p:spPr>
          <a:xfrm>
            <a:off x="7284314" y="4437112"/>
            <a:ext cx="0" cy="28803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104" name="直接箭头连接符 103"/>
          <p:cNvCxnSpPr/>
          <p:nvPr/>
        </p:nvCxnSpPr>
        <p:spPr>
          <a:xfrm>
            <a:off x="9406780" y="4437112"/>
            <a:ext cx="0" cy="28803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106" name="直接连接符 105"/>
          <p:cNvCxnSpPr>
            <a:stCxn id="15" idx="2"/>
          </p:cNvCxnSpPr>
          <p:nvPr/>
        </p:nvCxnSpPr>
        <p:spPr>
          <a:xfrm flipH="1">
            <a:off x="8153189" y="4140217"/>
            <a:ext cx="1" cy="296895"/>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sp>
        <p:nvSpPr>
          <p:cNvPr id="111" name="文本框 110"/>
          <p:cNvSpPr txBox="1"/>
          <p:nvPr/>
        </p:nvSpPr>
        <p:spPr>
          <a:xfrm>
            <a:off x="6618253" y="4953091"/>
            <a:ext cx="1569660" cy="369332"/>
          </a:xfrm>
          <a:prstGeom prst="rect">
            <a:avLst/>
          </a:prstGeom>
          <a:noFill/>
        </p:spPr>
        <p:txBody>
          <a:bodyPr wrap="none" rtlCol="0">
            <a:spAutoFit/>
          </a:bodyPr>
          <a:lstStyle/>
          <a:p>
            <a:r>
              <a:rPr lang="zh-CN" altLang="en-US" b="1" dirty="0"/>
              <a:t>传输网络分析</a:t>
            </a:r>
          </a:p>
        </p:txBody>
      </p:sp>
      <p:sp>
        <p:nvSpPr>
          <p:cNvPr id="112" name="文本框 111"/>
          <p:cNvSpPr txBox="1"/>
          <p:nvPr/>
        </p:nvSpPr>
        <p:spPr>
          <a:xfrm>
            <a:off x="8533131" y="4955783"/>
            <a:ext cx="1622560" cy="369332"/>
          </a:xfrm>
          <a:prstGeom prst="rect">
            <a:avLst/>
          </a:prstGeom>
          <a:noFill/>
        </p:spPr>
        <p:txBody>
          <a:bodyPr wrap="none" rtlCol="0">
            <a:spAutoFit/>
          </a:bodyPr>
          <a:lstStyle/>
          <a:p>
            <a:r>
              <a:rPr lang="zh-CN" altLang="en-US" b="1" dirty="0"/>
              <a:t>效用网络分析</a:t>
            </a:r>
          </a:p>
        </p:txBody>
      </p:sp>
    </p:spTree>
    <p:extLst>
      <p:ext uri="{BB962C8B-B14F-4D97-AF65-F5344CB8AC3E}">
        <p14:creationId xmlns:p14="http://schemas.microsoft.com/office/powerpoint/2010/main" val="2724830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分割数据</a:t>
            </a:r>
            <a:endParaRPr lang="en-US" altLang="zh-CN" dirty="0"/>
          </a:p>
          <a:p>
            <a:pPr lvl="1"/>
            <a:r>
              <a:rPr lang="en-US" altLang="zh-CN" dirty="0"/>
              <a:t>【</a:t>
            </a:r>
            <a:r>
              <a:rPr lang="zh-CN" altLang="en-US" dirty="0"/>
              <a:t>分析工具</a:t>
            </a:r>
            <a:r>
              <a:rPr lang="en-US" altLang="zh-CN" dirty="0"/>
              <a:t>】|【</a:t>
            </a:r>
            <a:r>
              <a:rPr lang="zh-CN" altLang="en-US" dirty="0"/>
              <a:t>提取分析</a:t>
            </a:r>
            <a:r>
              <a:rPr lang="en-US" altLang="zh-CN" dirty="0"/>
              <a:t>】|【</a:t>
            </a:r>
            <a:r>
              <a:rPr lang="zh-CN" altLang="en-US" dirty="0"/>
              <a:t>分割</a:t>
            </a:r>
            <a:r>
              <a:rPr lang="en-US" altLang="zh-CN" dirty="0"/>
              <a:t>】</a:t>
            </a:r>
            <a:r>
              <a:rPr lang="zh-CN" altLang="en-US" dirty="0"/>
              <a:t>工具</a:t>
            </a:r>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2.5 </a:t>
            </a:r>
            <a:r>
              <a:rPr lang="zh-CN" altLang="en-US" b="1" dirty="0">
                <a:latin typeface="黑体" panose="02010609060101010101" pitchFamily="49" charset="-122"/>
                <a:ea typeface="黑体" panose="02010609060101010101" pitchFamily="49" charset="-122"/>
              </a:rPr>
              <a:t>数据分割</a:t>
            </a:r>
            <a:endParaRPr lang="zh-CN" altLang="en-US" dirty="0"/>
          </a:p>
        </p:txBody>
      </p:sp>
      <p:pic>
        <p:nvPicPr>
          <p:cNvPr id="4" name="图片 3"/>
          <p:cNvPicPr>
            <a:picLocks noChangeAspect="1"/>
          </p:cNvPicPr>
          <p:nvPr/>
        </p:nvPicPr>
        <p:blipFill>
          <a:blip r:embed="rId2" cstate="print"/>
          <a:stretch>
            <a:fillRect/>
          </a:stretch>
        </p:blipFill>
        <p:spPr>
          <a:xfrm>
            <a:off x="7137938" y="0"/>
            <a:ext cx="4382372" cy="3479411"/>
          </a:xfrm>
          <a:prstGeom prst="rect">
            <a:avLst/>
          </a:prstGeom>
        </p:spPr>
      </p:pic>
      <p:pic>
        <p:nvPicPr>
          <p:cNvPr id="5" name="图片 4"/>
          <p:cNvPicPr>
            <a:picLocks noChangeAspect="1"/>
          </p:cNvPicPr>
          <p:nvPr/>
        </p:nvPicPr>
        <p:blipFill>
          <a:blip r:embed="rId3" cstate="print"/>
          <a:stretch>
            <a:fillRect/>
          </a:stretch>
        </p:blipFill>
        <p:spPr>
          <a:xfrm>
            <a:off x="7190902" y="3211808"/>
            <a:ext cx="2611600" cy="3645762"/>
          </a:xfrm>
          <a:prstGeom prst="rect">
            <a:avLst/>
          </a:prstGeom>
        </p:spPr>
      </p:pic>
      <p:pic>
        <p:nvPicPr>
          <p:cNvPr id="6" name="图片 5"/>
          <p:cNvPicPr>
            <a:picLocks noChangeAspect="1"/>
          </p:cNvPicPr>
          <p:nvPr/>
        </p:nvPicPr>
        <p:blipFill>
          <a:blip r:embed="rId4" cstate="print"/>
          <a:stretch>
            <a:fillRect/>
          </a:stretch>
        </p:blipFill>
        <p:spPr>
          <a:xfrm>
            <a:off x="25202" y="3075315"/>
            <a:ext cx="3260898" cy="3790264"/>
          </a:xfrm>
          <a:prstGeom prst="rect">
            <a:avLst/>
          </a:prstGeom>
        </p:spPr>
      </p:pic>
      <p:pic>
        <p:nvPicPr>
          <p:cNvPr id="7" name="图片 6"/>
          <p:cNvPicPr>
            <a:picLocks noChangeAspect="1"/>
          </p:cNvPicPr>
          <p:nvPr/>
        </p:nvPicPr>
        <p:blipFill>
          <a:blip r:embed="rId5" cstate="print"/>
          <a:stretch>
            <a:fillRect/>
          </a:stretch>
        </p:blipFill>
        <p:spPr>
          <a:xfrm>
            <a:off x="3372734" y="3217981"/>
            <a:ext cx="3585774" cy="3647597"/>
          </a:xfrm>
          <a:prstGeom prst="rect">
            <a:avLst/>
          </a:prstGeom>
        </p:spPr>
      </p:pic>
      <p:sp>
        <p:nvSpPr>
          <p:cNvPr id="8" name="椭圆 7"/>
          <p:cNvSpPr/>
          <p:nvPr/>
        </p:nvSpPr>
        <p:spPr>
          <a:xfrm>
            <a:off x="7190902" y="1472102"/>
            <a:ext cx="2790928" cy="732762"/>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015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 网络分析基础</a:t>
            </a:r>
          </a:p>
        </p:txBody>
      </p:sp>
      <p:sp>
        <p:nvSpPr>
          <p:cNvPr id="5" name="Rectangle 3"/>
          <p:cNvSpPr txBox="1">
            <a:spLocks noChangeArrowheads="1"/>
          </p:cNvSpPr>
          <p:nvPr/>
        </p:nvSpPr>
        <p:spPr>
          <a:xfrm>
            <a:off x="981844" y="2158346"/>
            <a:ext cx="9937104" cy="41148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23838" marR="0" lvl="0" indent="-223838" algn="l" defTabSz="914400" rtl="0" eaLnBrk="1" fontAlgn="auto" latinLnBrk="0" hangingPunct="1">
              <a:lnSpc>
                <a:spcPct val="125000"/>
              </a:lnSpc>
              <a:spcBef>
                <a:spcPts val="1800"/>
              </a:spcBef>
              <a:spcAft>
                <a:spcPts val="0"/>
              </a:spcAft>
              <a:buClr>
                <a:srgbClr val="E84C22"/>
              </a:buClr>
              <a:buSzPct val="100000"/>
              <a:buFont typeface="Arial"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网络分析：是对地理网络、城市基础网络进行地理分析和模型化的过程，通过研究网络的状态及模拟和分析</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资源在网络上的流动和分配情况，解决网络结构及其资源等的优化问题</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。如最短路径分析、资源分配、地址的查询匹配等。</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3838" marR="0" lvl="0" indent="-223838" algn="l" defTabSz="914400" rtl="0" eaLnBrk="1" fontAlgn="auto" latinLnBrk="0" hangingPunct="1">
              <a:lnSpc>
                <a:spcPct val="125000"/>
              </a:lnSpc>
              <a:spcBef>
                <a:spcPts val="1800"/>
              </a:spcBef>
              <a:spcAft>
                <a:spcPts val="0"/>
              </a:spcAft>
              <a:buClr>
                <a:srgbClr val="E84C22"/>
              </a:buClr>
              <a:buSzPct val="100000"/>
              <a:buFont typeface="Arial"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网络分析的基础是图论和运筹学。</a:t>
            </a:r>
          </a:p>
        </p:txBody>
      </p:sp>
    </p:spTree>
    <p:extLst>
      <p:ext uri="{BB962C8B-B14F-4D97-AF65-F5344CB8AC3E}">
        <p14:creationId xmlns:p14="http://schemas.microsoft.com/office/powerpoint/2010/main" val="351428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11"/>
          </p:nvPr>
        </p:nvSpPr>
        <p:spPr>
          <a:xfrm>
            <a:off x="981844" y="2132856"/>
            <a:ext cx="3096344" cy="4114801"/>
          </a:xfrm>
        </p:spPr>
        <p:txBody>
          <a:bodyPr>
            <a:normAutofit fontScale="85000" lnSpcReduction="20000"/>
          </a:bodyPr>
          <a:lstStyle/>
          <a:p>
            <a:r>
              <a:rPr lang="zh-CN" altLang="en-US" dirty="0"/>
              <a:t>网络是指线状要素相互连接所形成的一个</a:t>
            </a:r>
            <a:r>
              <a:rPr lang="zh-CN" altLang="en-US" dirty="0">
                <a:solidFill>
                  <a:srgbClr val="FF0000"/>
                </a:solidFill>
              </a:rPr>
              <a:t>线状模式</a:t>
            </a:r>
            <a:r>
              <a:rPr lang="zh-CN" altLang="en-US" dirty="0"/>
              <a:t>，它是真实世界中的网络系统的抽象表示。</a:t>
            </a:r>
            <a:endParaRPr lang="en-US" altLang="zh-CN" dirty="0"/>
          </a:p>
          <a:p>
            <a:r>
              <a:rPr lang="zh-CN" altLang="en-US" dirty="0"/>
              <a:t>由一系列相互连通的</a:t>
            </a:r>
            <a:r>
              <a:rPr lang="zh-CN" altLang="en-US" dirty="0">
                <a:solidFill>
                  <a:srgbClr val="FF0000"/>
                </a:solidFill>
              </a:rPr>
              <a:t>点和线</a:t>
            </a:r>
            <a:r>
              <a:rPr lang="zh-CN" altLang="en-US" dirty="0"/>
              <a:t>组成，用来描述地理要素（资源）的流动情况</a:t>
            </a:r>
            <a:r>
              <a:rPr lang="zh-CN" altLang="en-US" dirty="0">
                <a:latin typeface="宋体" panose="02010600030101010101" pitchFamily="2" charset="-122"/>
                <a:ea typeface="宋体" panose="02010600030101010101" pitchFamily="2" charset="-122"/>
              </a:rPr>
              <a:t>。</a:t>
            </a:r>
          </a:p>
          <a:p>
            <a:endParaRPr lang="en-US" altLang="zh-CN" dirty="0"/>
          </a:p>
        </p:txBody>
      </p:sp>
      <p:sp>
        <p:nvSpPr>
          <p:cNvPr id="43010"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网络分析基础</a:t>
            </a: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188" y="1844824"/>
            <a:ext cx="7946713" cy="479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6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58" y="1844824"/>
            <a:ext cx="5832650" cy="4896544"/>
          </a:xfrm>
        </p:spPr>
        <p:txBody>
          <a:bodyPr>
            <a:normAutofit fontScale="92500"/>
          </a:bodyPr>
          <a:lstStyle/>
          <a:p>
            <a:pPr lvl="1"/>
            <a:r>
              <a:rPr lang="zh-CN" altLang="en-US" b="1" dirty="0">
                <a:solidFill>
                  <a:srgbClr val="FF0000"/>
                </a:solidFill>
              </a:rPr>
              <a:t>线状要素</a:t>
            </a:r>
            <a:r>
              <a:rPr lang="en-US" altLang="zh-CN" b="1" dirty="0">
                <a:solidFill>
                  <a:srgbClr val="FF0000"/>
                </a:solidFill>
              </a:rPr>
              <a:t>-</a:t>
            </a:r>
            <a:r>
              <a:rPr lang="zh-CN" altLang="en-US" b="1" dirty="0">
                <a:solidFill>
                  <a:srgbClr val="FF0000"/>
                </a:solidFill>
              </a:rPr>
              <a:t>链</a:t>
            </a:r>
            <a:endParaRPr lang="en-US" altLang="zh-CN" b="1" dirty="0">
              <a:solidFill>
                <a:srgbClr val="FF0000"/>
              </a:solidFill>
            </a:endParaRPr>
          </a:p>
          <a:p>
            <a:pPr marL="231775" lvl="1" indent="0">
              <a:buNone/>
            </a:pPr>
            <a:r>
              <a:rPr lang="zh-CN" altLang="en-US" dirty="0"/>
              <a:t>   网络中流动的管线，包括有形的（街道、 河流、水管、电缆等）、无形的（无线电通信网络），状态属性包括阻力与需求。</a:t>
            </a:r>
            <a:endParaRPr lang="en-US" altLang="zh-CN" dirty="0"/>
          </a:p>
          <a:p>
            <a:pPr lvl="1"/>
            <a:r>
              <a:rPr lang="zh-CN" altLang="en-US" b="1" dirty="0">
                <a:solidFill>
                  <a:srgbClr val="FF0000"/>
                </a:solidFill>
              </a:rPr>
              <a:t>点状要素</a:t>
            </a:r>
            <a:endParaRPr lang="en-US" altLang="zh-CN" b="1" dirty="0">
              <a:solidFill>
                <a:srgbClr val="FF0000"/>
              </a:solidFill>
            </a:endParaRPr>
          </a:p>
          <a:p>
            <a:pPr lvl="2"/>
            <a:r>
              <a:rPr lang="zh-CN" altLang="en-US" sz="2200" dirty="0"/>
              <a:t>障碍：禁止网络中链上流动的点。</a:t>
            </a:r>
            <a:endParaRPr lang="en-US" altLang="zh-CN" sz="2200" dirty="0"/>
          </a:p>
          <a:p>
            <a:pPr lvl="2"/>
            <a:r>
              <a:rPr lang="zh-CN" altLang="en-US" sz="2200" dirty="0"/>
              <a:t>拐角点：出现在网络链中所有的分割结点上状态属性的阻力，如拐弯的时间和限制。</a:t>
            </a:r>
            <a:endParaRPr lang="en-US" altLang="zh-CN" sz="2200" dirty="0"/>
          </a:p>
          <a:p>
            <a:pPr lvl="2"/>
            <a:r>
              <a:rPr lang="zh-CN" altLang="en-US" sz="2200" dirty="0"/>
              <a:t>中心：接受和分配额资源的位置，如水库、商业中心、电站。状态属性包括阻力、限额。</a:t>
            </a:r>
            <a:endParaRPr lang="en-US" altLang="zh-CN" sz="2200"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3.</a:t>
            </a:r>
            <a:r>
              <a:rPr lang="zh-CN" altLang="en-US" b="1" dirty="0">
                <a:latin typeface="黑体" panose="02010609060101010101" pitchFamily="49" charset="-122"/>
                <a:ea typeface="黑体" panose="02010609060101010101" pitchFamily="49" charset="-122"/>
              </a:rPr>
              <a:t>网络分析基础</a:t>
            </a:r>
            <a:r>
              <a:rPr lang="en-US" altLang="zh-CN"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网络组成</a:t>
            </a:r>
            <a:endParaRPr lang="zh-CN" altLang="en-US" sz="3200" dirty="0">
              <a:solidFill>
                <a:srgbClr val="FF0000"/>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58508" y="2276872"/>
            <a:ext cx="4995050" cy="3168352"/>
          </a:xfrm>
          <a:prstGeom prst="rect">
            <a:avLst/>
          </a:prstGeom>
        </p:spPr>
      </p:pic>
    </p:spTree>
    <p:extLst>
      <p:ext uri="{BB962C8B-B14F-4D97-AF65-F5344CB8AC3E}">
        <p14:creationId xmlns:p14="http://schemas.microsoft.com/office/powerpoint/2010/main" val="1414456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1"/>
          </p:nvPr>
        </p:nvSpPr>
        <p:spPr/>
        <p:txBody>
          <a:bodyPr>
            <a:normAutofit/>
          </a:bodyPr>
          <a:lstStyle/>
          <a:p>
            <a:r>
              <a:rPr lang="zh-CN" altLang="en-US" dirty="0"/>
              <a:t>定向网络</a:t>
            </a:r>
          </a:p>
          <a:p>
            <a:pPr lvl="1"/>
            <a:r>
              <a:rPr lang="zh-CN" altLang="en-US" sz="2400" dirty="0"/>
              <a:t>流向由源（</a:t>
            </a:r>
            <a:r>
              <a:rPr lang="en-US" altLang="zh-CN" sz="2400" dirty="0"/>
              <a:t>source</a:t>
            </a:r>
            <a:r>
              <a:rPr lang="zh-CN" altLang="en-US" sz="2400" dirty="0"/>
              <a:t>）至汇（</a:t>
            </a:r>
            <a:r>
              <a:rPr lang="en-US" altLang="zh-CN" sz="2400" dirty="0"/>
              <a:t>sink</a:t>
            </a:r>
            <a:r>
              <a:rPr lang="zh-CN" altLang="en-US" sz="2400" dirty="0"/>
              <a:t>）</a:t>
            </a:r>
          </a:p>
          <a:p>
            <a:pPr lvl="1"/>
            <a:r>
              <a:rPr lang="zh-CN" altLang="en-US" sz="2400" dirty="0"/>
              <a:t>网络中流动的资源自身不能 决定流向 </a:t>
            </a:r>
            <a:r>
              <a:rPr lang="en-US" altLang="zh-CN" sz="2400" dirty="0"/>
              <a:t>(</a:t>
            </a:r>
            <a:r>
              <a:rPr lang="zh-CN" altLang="en-US" sz="2400" dirty="0"/>
              <a:t>如：水流、电流</a:t>
            </a:r>
            <a:r>
              <a:rPr lang="en-US" altLang="zh-CN" sz="2400" dirty="0"/>
              <a:t>)</a:t>
            </a:r>
          </a:p>
          <a:p>
            <a:r>
              <a:rPr lang="zh-CN" altLang="en-US" dirty="0"/>
              <a:t>非定向网络</a:t>
            </a:r>
          </a:p>
          <a:p>
            <a:pPr lvl="1"/>
            <a:r>
              <a:rPr lang="zh-CN" altLang="en-US" sz="2400" dirty="0"/>
              <a:t>流向不完全由系统控制</a:t>
            </a:r>
          </a:p>
          <a:p>
            <a:pPr lvl="1"/>
            <a:r>
              <a:rPr lang="zh-CN" altLang="en-US" sz="2400" dirty="0"/>
              <a:t>网络中流动的资源可以决定流向</a:t>
            </a:r>
          </a:p>
          <a:p>
            <a:pPr lvl="1"/>
            <a:r>
              <a:rPr lang="en-US" altLang="zh-CN" sz="2400" dirty="0"/>
              <a:t>(</a:t>
            </a:r>
            <a:r>
              <a:rPr lang="zh-CN" altLang="en-US" sz="2400" dirty="0"/>
              <a:t>如：交通系统</a:t>
            </a:r>
            <a:r>
              <a:rPr lang="en-US" altLang="zh-CN" sz="2400" dirty="0"/>
              <a:t>)</a:t>
            </a:r>
          </a:p>
        </p:txBody>
      </p:sp>
      <p:sp>
        <p:nvSpPr>
          <p:cNvPr id="4505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网络分析基础</a:t>
            </a:r>
            <a:r>
              <a:rPr lang="en-US" altLang="zh-CN" sz="3200"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地理网络类型</a:t>
            </a:r>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13" y="1557339"/>
            <a:ext cx="3736975"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037" y="4868863"/>
            <a:ext cx="3367088"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8843" name="Group 43"/>
          <p:cNvGraphicFramePr>
            <a:graphicFrameLocks noGrp="1"/>
          </p:cNvGraphicFramePr>
          <p:nvPr>
            <p:ph idx="11"/>
          </p:nvPr>
        </p:nvGraphicFramePr>
        <p:xfrm>
          <a:off x="2277987" y="1772817"/>
          <a:ext cx="9144001" cy="4456359"/>
        </p:xfrm>
        <a:graphic>
          <a:graphicData uri="http://schemas.openxmlformats.org/drawingml/2006/table">
            <a:tbl>
              <a:tblPr/>
              <a:tblGrid>
                <a:gridCol w="2321169">
                  <a:extLst>
                    <a:ext uri="{9D8B030D-6E8A-4147-A177-3AD203B41FA5}">
                      <a16:colId xmlns:a16="http://schemas.microsoft.com/office/drawing/2014/main" val="2185307400"/>
                    </a:ext>
                  </a:extLst>
                </a:gridCol>
                <a:gridCol w="3774831">
                  <a:extLst>
                    <a:ext uri="{9D8B030D-6E8A-4147-A177-3AD203B41FA5}">
                      <a16:colId xmlns:a16="http://schemas.microsoft.com/office/drawing/2014/main" val="3914325294"/>
                    </a:ext>
                  </a:extLst>
                </a:gridCol>
                <a:gridCol w="3048001">
                  <a:extLst>
                    <a:ext uri="{9D8B030D-6E8A-4147-A177-3AD203B41FA5}">
                      <a16:colId xmlns:a16="http://schemas.microsoft.com/office/drawing/2014/main" val="1540481883"/>
                    </a:ext>
                  </a:extLst>
                </a:gridCol>
              </a:tblGrid>
              <a:tr h="89337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几何网络</a:t>
                      </a:r>
                      <a:b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b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(Geometric Network)</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网络数据集</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(Network Datasets)</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4033934"/>
                  </a:ext>
                </a:extLst>
              </a:tr>
              <a:tr h="89337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网络组成元素</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Edges and junctions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Edges, junctions, and</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turns</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6125694"/>
                  </a:ext>
                </a:extLst>
              </a:tr>
              <a:tr h="89337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数据源</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GDB </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要素类 （</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only</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GDB </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要素类</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 </a:t>
                      </a:r>
                      <a:r>
                        <a:rPr kumimoji="1" lang="en-US" altLang="zh-CN" sz="2000" b="1"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shapefiles</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或 </a:t>
                      </a:r>
                      <a:r>
                        <a:rPr kumimoji="1" lang="en-US" altLang="zh-CN" sz="2000" b="1"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StreetMap</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数据</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7634593"/>
                  </a:ext>
                </a:extLst>
              </a:tr>
              <a:tr h="582637">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连通性管理</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网络系统管理</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创建数据集时用户控制</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40337402"/>
                  </a:ext>
                </a:extLst>
              </a:tr>
              <a:tr h="40110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网络属性（权重）</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基于要素类属性</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更灵活的属性模型</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9184215"/>
                  </a:ext>
                </a:extLst>
              </a:tr>
              <a:tr h="328310">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存在位置</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GDB</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要素</a:t>
                      </a:r>
                      <a:r>
                        <a:rPr kumimoji="1"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集（</a:t>
                      </a:r>
                      <a:r>
                        <a:rPr kumimoji="1" lang="en-US" altLang="zh-CN"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only</a:t>
                      </a:r>
                      <a:r>
                        <a:rPr kumimoji="1"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要素集或文件夹</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005285"/>
                  </a:ext>
                </a:extLst>
              </a:tr>
              <a:tr h="328310">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网络模式</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单一模式 </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单一或多模式</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3441149"/>
                  </a:ext>
                </a:extLst>
              </a:tr>
            </a:tbl>
          </a:graphicData>
        </a:graphic>
      </p:graphicFrame>
      <p:sp>
        <p:nvSpPr>
          <p:cNvPr id="5017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 </a:t>
            </a:r>
            <a:r>
              <a:rPr lang="zh-CN" altLang="en-US" sz="3200" b="1" dirty="0">
                <a:latin typeface="黑体" panose="02010609060101010101" pitchFamily="49" charset="-122"/>
                <a:ea typeface="黑体" panose="02010609060101010101" pitchFamily="49" charset="-122"/>
              </a:rPr>
              <a:t>网络分析基础</a:t>
            </a:r>
            <a:r>
              <a:rPr lang="en-US" altLang="zh-CN" sz="3200"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地理网络类型</a:t>
            </a:r>
          </a:p>
        </p:txBody>
      </p:sp>
    </p:spTree>
    <p:extLst>
      <p:ext uri="{BB962C8B-B14F-4D97-AF65-F5344CB8AC3E}">
        <p14:creationId xmlns:p14="http://schemas.microsoft.com/office/powerpoint/2010/main" val="3849453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9" name="Rectangle 3"/>
          <p:cNvSpPr>
            <a:spLocks noGrp="1" noChangeArrowheads="1"/>
          </p:cNvSpPr>
          <p:nvPr>
            <p:ph idx="11"/>
          </p:nvPr>
        </p:nvSpPr>
        <p:spPr>
          <a:xfrm>
            <a:off x="1125860" y="1844824"/>
            <a:ext cx="9937104" cy="4608512"/>
          </a:xfrm>
        </p:spPr>
        <p:txBody>
          <a:bodyPr>
            <a:normAutofit fontScale="85000" lnSpcReduction="10000"/>
          </a:bodyPr>
          <a:lstStyle/>
          <a:p>
            <a:pPr>
              <a:lnSpc>
                <a:spcPct val="90000"/>
              </a:lnSpc>
              <a:buFontTx/>
              <a:buNone/>
            </a:pPr>
            <a:endParaRPr lang="en-US" altLang="zh-CN" sz="2800" dirty="0"/>
          </a:p>
          <a:p>
            <a:pPr>
              <a:lnSpc>
                <a:spcPct val="110000"/>
              </a:lnSpc>
            </a:pPr>
            <a:r>
              <a:rPr lang="zh-CN" altLang="en-US" b="1" dirty="0"/>
              <a:t>几何网络（</a:t>
            </a:r>
            <a:r>
              <a:rPr lang="en-US" altLang="zh-CN" b="1" dirty="0"/>
              <a:t>Geometric networks</a:t>
            </a:r>
            <a:r>
              <a:rPr lang="zh-CN" altLang="en-US" b="1" dirty="0"/>
              <a:t>）</a:t>
            </a:r>
          </a:p>
          <a:p>
            <a:pPr lvl="1">
              <a:lnSpc>
                <a:spcPct val="110000"/>
              </a:lnSpc>
            </a:pPr>
            <a:r>
              <a:rPr lang="zh-CN" altLang="en-US" sz="2800" dirty="0"/>
              <a:t>用于定向网络分析 （如： 水流、电流等）</a:t>
            </a:r>
          </a:p>
          <a:p>
            <a:pPr lvl="1">
              <a:lnSpc>
                <a:spcPct val="110000"/>
              </a:lnSpc>
            </a:pPr>
            <a:r>
              <a:rPr lang="zh-CN" altLang="en-US" sz="2800" dirty="0"/>
              <a:t>线 </a:t>
            </a:r>
            <a:r>
              <a:rPr lang="en-US" altLang="zh-CN" sz="2800" dirty="0"/>
              <a:t>&amp; </a:t>
            </a:r>
            <a:r>
              <a:rPr lang="zh-CN" altLang="en-US" sz="2800" dirty="0"/>
              <a:t>点 －</a:t>
            </a:r>
            <a:r>
              <a:rPr lang="en-US" altLang="zh-CN" sz="2800" dirty="0"/>
              <a:t>&gt; Geometric network</a:t>
            </a:r>
          </a:p>
          <a:p>
            <a:pPr lvl="1">
              <a:lnSpc>
                <a:spcPct val="110000"/>
              </a:lnSpc>
            </a:pPr>
            <a:r>
              <a:rPr lang="en-US" altLang="zh-CN" sz="2800" dirty="0"/>
              <a:t>ArcMap</a:t>
            </a:r>
            <a:r>
              <a:rPr lang="zh-CN" altLang="en-US" sz="2800" dirty="0"/>
              <a:t>中使用 </a:t>
            </a:r>
            <a:r>
              <a:rPr lang="en-US" altLang="zh-CN" sz="2800" dirty="0"/>
              <a:t>Utility Network Analyst </a:t>
            </a:r>
            <a:r>
              <a:rPr lang="zh-CN" altLang="en-US" sz="2800" dirty="0"/>
              <a:t>工具条</a:t>
            </a:r>
          </a:p>
          <a:p>
            <a:pPr>
              <a:lnSpc>
                <a:spcPct val="110000"/>
              </a:lnSpc>
            </a:pPr>
            <a:r>
              <a:rPr lang="zh-CN" altLang="en-US" dirty="0"/>
              <a:t>网络数据集（</a:t>
            </a:r>
            <a:r>
              <a:rPr lang="en-US" altLang="zh-CN" dirty="0"/>
              <a:t>Network datasets</a:t>
            </a:r>
            <a:r>
              <a:rPr lang="zh-CN" altLang="en-US" dirty="0"/>
              <a:t>）</a:t>
            </a:r>
          </a:p>
          <a:p>
            <a:pPr lvl="1">
              <a:lnSpc>
                <a:spcPct val="110000"/>
              </a:lnSpc>
            </a:pPr>
            <a:r>
              <a:rPr lang="zh-CN" altLang="en-US" sz="2800" dirty="0"/>
              <a:t>用于非定向网络分析 （如：交通问题）</a:t>
            </a:r>
          </a:p>
          <a:p>
            <a:pPr lvl="1">
              <a:lnSpc>
                <a:spcPct val="110000"/>
              </a:lnSpc>
            </a:pPr>
            <a:r>
              <a:rPr lang="zh-CN" altLang="en-US" sz="2800" dirty="0"/>
              <a:t>线</a:t>
            </a:r>
            <a:r>
              <a:rPr lang="en-US" altLang="zh-CN" sz="2800" dirty="0"/>
              <a:t>,</a:t>
            </a:r>
            <a:r>
              <a:rPr lang="zh-CN" altLang="en-US" sz="2800" dirty="0"/>
              <a:t>点</a:t>
            </a:r>
            <a:r>
              <a:rPr lang="en-US" altLang="zh-CN" sz="2800" dirty="0"/>
              <a:t>&amp;</a:t>
            </a:r>
            <a:r>
              <a:rPr lang="zh-CN" altLang="en-US" sz="2800" dirty="0"/>
              <a:t>转弯（ </a:t>
            </a:r>
            <a:r>
              <a:rPr lang="en-US" altLang="zh-CN" sz="2800" dirty="0"/>
              <a:t>turns</a:t>
            </a:r>
            <a:r>
              <a:rPr lang="zh-CN" altLang="en-US" sz="2800" dirty="0"/>
              <a:t>）</a:t>
            </a:r>
            <a:r>
              <a:rPr lang="en-US" altLang="zh-CN" sz="2800" dirty="0"/>
              <a:t>-&gt;Network dataset</a:t>
            </a:r>
          </a:p>
          <a:p>
            <a:pPr lvl="1">
              <a:lnSpc>
                <a:spcPct val="110000"/>
              </a:lnSpc>
            </a:pPr>
            <a:r>
              <a:rPr lang="zh-CN" altLang="en-US" sz="2800" dirty="0"/>
              <a:t>使用 </a:t>
            </a:r>
            <a:r>
              <a:rPr lang="en-US" altLang="zh-CN" sz="2800" dirty="0"/>
              <a:t>ArcGIS Network Analyst</a:t>
            </a:r>
            <a:r>
              <a:rPr lang="zh-CN" altLang="en-US" sz="2800" dirty="0"/>
              <a:t>扩展模块</a:t>
            </a:r>
          </a:p>
          <a:p>
            <a:pPr>
              <a:lnSpc>
                <a:spcPct val="110000"/>
              </a:lnSpc>
              <a:buFontTx/>
              <a:buNone/>
            </a:pPr>
            <a:r>
              <a:rPr lang="zh-CN" altLang="en-US" dirty="0"/>
              <a:t>*</a:t>
            </a:r>
            <a:r>
              <a:rPr lang="zh-CN" altLang="en-US" dirty="0">
                <a:solidFill>
                  <a:srgbClr val="FF0000"/>
                </a:solidFill>
              </a:rPr>
              <a:t>要素类不能同时参与构成</a:t>
            </a:r>
            <a:r>
              <a:rPr lang="en-US" altLang="zh-CN" dirty="0">
                <a:solidFill>
                  <a:srgbClr val="FF0000"/>
                </a:solidFill>
              </a:rPr>
              <a:t>Geometric Network</a:t>
            </a:r>
            <a:r>
              <a:rPr lang="zh-CN" altLang="en-US" dirty="0">
                <a:solidFill>
                  <a:srgbClr val="FF0000"/>
                </a:solidFill>
              </a:rPr>
              <a:t>和</a:t>
            </a:r>
            <a:r>
              <a:rPr lang="en-US" altLang="zh-CN" dirty="0">
                <a:solidFill>
                  <a:srgbClr val="FF0000"/>
                </a:solidFill>
              </a:rPr>
              <a:t>Network Dataset</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网络分析基础</a:t>
            </a:r>
            <a:r>
              <a:rPr lang="en-US" altLang="zh-CN" sz="3200"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地理网络类型</a:t>
            </a:r>
            <a:endParaRPr lang="zh-CN" altLang="en-US" sz="3200" dirty="0">
              <a:solidFill>
                <a:srgbClr val="FF0000"/>
              </a:solidFill>
            </a:endParaRPr>
          </a:p>
        </p:txBody>
      </p:sp>
      <p:sp>
        <p:nvSpPr>
          <p:cNvPr id="587780" name="Rectangle 4"/>
          <p:cNvSpPr>
            <a:spLocks/>
          </p:cNvSpPr>
          <p:nvPr/>
        </p:nvSpPr>
        <p:spPr bwMode="auto">
          <a:xfrm>
            <a:off x="8259762" y="2535083"/>
            <a:ext cx="658813" cy="623887"/>
          </a:xfrm>
          <a:prstGeom prst="rect">
            <a:avLst/>
          </a:pr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587781" name="Rectangle 5"/>
          <p:cNvSpPr>
            <a:spLocks/>
          </p:cNvSpPr>
          <p:nvPr/>
        </p:nvSpPr>
        <p:spPr bwMode="auto">
          <a:xfrm>
            <a:off x="8347075" y="4329100"/>
            <a:ext cx="484188" cy="480442"/>
          </a:xfrm>
          <a:prstGeom prst="rect">
            <a:avLst/>
          </a:pr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258515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a:bodyPr>
          <a:lstStyle/>
          <a:p>
            <a:r>
              <a:rPr lang="zh-CN" altLang="en-US" sz="2800" dirty="0"/>
              <a:t>几何网络</a:t>
            </a:r>
            <a:endParaRPr lang="en-US" altLang="zh-CN" sz="2800" dirty="0"/>
          </a:p>
          <a:p>
            <a:r>
              <a:rPr lang="zh-CN" altLang="en-US" sz="2800" dirty="0"/>
              <a:t>效用网络分析</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 效用网络分析</a:t>
            </a:r>
          </a:p>
        </p:txBody>
      </p:sp>
    </p:spTree>
    <p:extLst>
      <p:ext uri="{BB962C8B-B14F-4D97-AF65-F5344CB8AC3E}">
        <p14:creationId xmlns:p14="http://schemas.microsoft.com/office/powerpoint/2010/main" val="2165359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900" name="Rectangle 4"/>
          <p:cNvSpPr>
            <a:spLocks noGrp="1" noChangeArrowheads="1"/>
          </p:cNvSpPr>
          <p:nvPr>
            <p:ph idx="11"/>
          </p:nvPr>
        </p:nvSpPr>
        <p:spPr>
          <a:xfrm>
            <a:off x="1125860" y="1988840"/>
            <a:ext cx="10225136" cy="4114801"/>
          </a:xfrm>
          <a:noFill/>
          <a:ln/>
        </p:spPr>
        <p:txBody>
          <a:bodyPr>
            <a:normAutofit/>
          </a:bodyPr>
          <a:lstStyle/>
          <a:p>
            <a:r>
              <a:rPr lang="zh-CN" altLang="en-US" sz="2400" dirty="0"/>
              <a:t>在</a:t>
            </a:r>
            <a:r>
              <a:rPr lang="en-US" altLang="zh-CN" sz="2400" dirty="0"/>
              <a:t>Geodatabase</a:t>
            </a:r>
            <a:r>
              <a:rPr lang="zh-CN" altLang="en-US" sz="2400" dirty="0"/>
              <a:t>中，</a:t>
            </a:r>
            <a:r>
              <a:rPr lang="zh-CN" altLang="en-US" sz="2400" dirty="0">
                <a:solidFill>
                  <a:schemeClr val="accent1"/>
                </a:solidFill>
              </a:rPr>
              <a:t>几何网络是一组共同拥有一个拓扑关系的多个要素类。</a:t>
            </a:r>
            <a:r>
              <a:rPr lang="zh-CN" altLang="en-US" sz="2400" dirty="0"/>
              <a:t>几何网络中的所有要素类必须在同一个要素集中，而且一个要素类只能参与一个几何网络的构建。</a:t>
            </a:r>
            <a:r>
              <a:rPr lang="en-US" altLang="zh-CN" sz="2400" dirty="0"/>
              <a:t> Geodatabase </a:t>
            </a:r>
            <a:r>
              <a:rPr lang="zh-CN" altLang="en-US" sz="2400" dirty="0"/>
              <a:t>自动对几何网络中网络要素间的拓扑关系进行维护。</a:t>
            </a:r>
            <a:endParaRPr lang="en-US" altLang="zh-CN" sz="2400" dirty="0"/>
          </a:p>
          <a:p>
            <a:r>
              <a:rPr lang="zh-CN" altLang="en-US" sz="2400" dirty="0"/>
              <a:t>正确的</a:t>
            </a:r>
            <a:r>
              <a:rPr lang="zh-CN" altLang="en-US" sz="2400" dirty="0">
                <a:solidFill>
                  <a:srgbClr val="FF0000"/>
                </a:solidFill>
              </a:rPr>
              <a:t>网络拓扑关系</a:t>
            </a:r>
            <a:r>
              <a:rPr lang="zh-CN" altLang="en-US" sz="2400" dirty="0"/>
              <a:t>是网络分析的基础。</a:t>
            </a:r>
            <a:endParaRPr lang="en-US" altLang="zh-CN" sz="2400" dirty="0"/>
          </a:p>
          <a:p>
            <a:pPr marL="223838" lvl="1" indent="-223838">
              <a:spcBef>
                <a:spcPts val="1800"/>
              </a:spcBef>
            </a:pPr>
            <a:r>
              <a:rPr lang="zh-CN" altLang="en-US" b="1" dirty="0"/>
              <a:t>几何网络中两个要素间的连通性是通过几何要素的重合性来维护的。</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p>
        </p:txBody>
      </p:sp>
    </p:spTree>
    <p:extLst>
      <p:ext uri="{BB962C8B-B14F-4D97-AF65-F5344CB8AC3E}">
        <p14:creationId xmlns:p14="http://schemas.microsoft.com/office/powerpoint/2010/main" val="201482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532" y="1700808"/>
            <a:ext cx="4727650" cy="4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endParaRPr lang="zh-CN" altLang="en-US" sz="3200" dirty="0"/>
          </a:p>
        </p:txBody>
      </p:sp>
      <p:sp>
        <p:nvSpPr>
          <p:cNvPr id="3" name="内容占位符 2"/>
          <p:cNvSpPr>
            <a:spLocks noGrp="1"/>
          </p:cNvSpPr>
          <p:nvPr>
            <p:ph idx="11"/>
          </p:nvPr>
        </p:nvSpPr>
        <p:spPr>
          <a:xfrm>
            <a:off x="1125861" y="1988840"/>
            <a:ext cx="5760640" cy="4114801"/>
          </a:xfrm>
        </p:spPr>
        <p:txBody>
          <a:bodyPr>
            <a:normAutofit fontScale="85000" lnSpcReduction="20000"/>
          </a:bodyPr>
          <a:lstStyle/>
          <a:p>
            <a:r>
              <a:rPr lang="zh-CN" altLang="en-US" b="1" dirty="0">
                <a:solidFill>
                  <a:schemeClr val="accent1"/>
                </a:solidFill>
              </a:rPr>
              <a:t>边网络要素</a:t>
            </a:r>
            <a:r>
              <a:rPr lang="zh-CN" altLang="en-US" dirty="0">
                <a:solidFill>
                  <a:schemeClr val="accent1"/>
                </a:solidFill>
              </a:rPr>
              <a:t>（</a:t>
            </a:r>
            <a:r>
              <a:rPr lang="en-US" altLang="zh-CN" dirty="0">
                <a:solidFill>
                  <a:schemeClr val="accent1"/>
                </a:solidFill>
              </a:rPr>
              <a:t>Edge Network Feature</a:t>
            </a:r>
            <a:r>
              <a:rPr lang="zh-CN" altLang="en-US" dirty="0">
                <a:solidFill>
                  <a:schemeClr val="accent1"/>
                </a:solidFill>
              </a:rPr>
              <a:t>）</a:t>
            </a:r>
            <a:endParaRPr lang="en-US" altLang="zh-CN" dirty="0">
              <a:solidFill>
                <a:schemeClr val="accent1"/>
              </a:solidFill>
            </a:endParaRPr>
          </a:p>
          <a:p>
            <a:r>
              <a:rPr lang="zh-CN" altLang="en-US" b="1" dirty="0">
                <a:solidFill>
                  <a:schemeClr val="accent1"/>
                </a:solidFill>
              </a:rPr>
              <a:t>连接网络要素</a:t>
            </a:r>
            <a:r>
              <a:rPr lang="zh-CN" altLang="en-US" dirty="0"/>
              <a:t>（</a:t>
            </a:r>
            <a:r>
              <a:rPr lang="en-US" altLang="zh-CN" dirty="0"/>
              <a:t>Junction Network Feature</a:t>
            </a:r>
            <a:r>
              <a:rPr lang="zh-CN" altLang="en-US" dirty="0"/>
              <a:t>）：边（</a:t>
            </a:r>
            <a:r>
              <a:rPr lang="en-US" altLang="zh-CN" dirty="0"/>
              <a:t>Edge</a:t>
            </a:r>
            <a:r>
              <a:rPr lang="zh-CN" altLang="en-US" dirty="0"/>
              <a:t>）必须通过连接（</a:t>
            </a:r>
            <a:r>
              <a:rPr lang="en-US" altLang="zh-CN" dirty="0"/>
              <a:t>Junction</a:t>
            </a:r>
            <a:r>
              <a:rPr lang="zh-CN" altLang="en-US" dirty="0"/>
              <a:t>）与其他边连接。</a:t>
            </a:r>
            <a:endParaRPr lang="en-US" altLang="zh-CN" dirty="0"/>
          </a:p>
          <a:p>
            <a:r>
              <a:rPr lang="zh-CN" altLang="en-US" b="1" dirty="0">
                <a:solidFill>
                  <a:schemeClr val="accent1"/>
                </a:solidFill>
              </a:rPr>
              <a:t>源和汇</a:t>
            </a:r>
            <a:r>
              <a:rPr lang="zh-CN" altLang="en-US" dirty="0"/>
              <a:t>：网络中的方向是从源（</a:t>
            </a:r>
            <a:r>
              <a:rPr lang="en-US" altLang="zh-CN" dirty="0"/>
              <a:t>Source</a:t>
            </a:r>
            <a:r>
              <a:rPr lang="zh-CN" altLang="en-US" dirty="0"/>
              <a:t>）到汇（</a:t>
            </a:r>
            <a:r>
              <a:rPr lang="en-US" altLang="zh-CN" dirty="0"/>
              <a:t>Sinks</a:t>
            </a:r>
            <a:r>
              <a:rPr lang="zh-CN" altLang="en-US" dirty="0"/>
              <a:t>）的，几何网络中的连接要素可以作为源或汇。网络连接要素可以作为源或汇，该信息必须记录在</a:t>
            </a:r>
            <a:r>
              <a:rPr lang="en-US" altLang="zh-CN" dirty="0" err="1">
                <a:solidFill>
                  <a:schemeClr val="accent1"/>
                </a:solidFill>
              </a:rPr>
              <a:t>AncillaryRole</a:t>
            </a:r>
            <a:r>
              <a:rPr lang="zh-CN" altLang="en-US" dirty="0">
                <a:solidFill>
                  <a:schemeClr val="accent1"/>
                </a:solidFill>
              </a:rPr>
              <a:t>字段</a:t>
            </a:r>
            <a:r>
              <a:rPr lang="zh-CN" altLang="en-US" dirty="0"/>
              <a:t>中，且也有其固定的属性域。</a:t>
            </a:r>
          </a:p>
          <a:p>
            <a:endParaRPr lang="zh-CN" altLang="en-US" b="1" dirty="0"/>
          </a:p>
          <a:p>
            <a:endParaRPr lang="zh-CN" altLang="en-US" dirty="0"/>
          </a:p>
        </p:txBody>
      </p:sp>
    </p:spTree>
    <p:extLst>
      <p:ext uri="{BB962C8B-B14F-4D97-AF65-F5344CB8AC3E}">
        <p14:creationId xmlns:p14="http://schemas.microsoft.com/office/powerpoint/2010/main" val="401834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stretch>
            <a:fillRect/>
          </a:stretch>
        </p:blipFill>
        <p:spPr>
          <a:xfrm>
            <a:off x="5806752" y="2481626"/>
            <a:ext cx="3484392" cy="3971710"/>
          </a:xfrm>
          <a:prstGeom prst="rect">
            <a:avLst/>
          </a:prstGeom>
        </p:spPr>
      </p:pic>
      <p:sp>
        <p:nvSpPr>
          <p:cNvPr id="3" name="内容占位符 2"/>
          <p:cNvSpPr>
            <a:spLocks noGrp="1"/>
          </p:cNvSpPr>
          <p:nvPr>
            <p:ph idx="11"/>
          </p:nvPr>
        </p:nvSpPr>
        <p:spPr/>
        <p:txBody>
          <a:bodyPr>
            <a:normAutofit/>
          </a:bodyPr>
          <a:lstStyle/>
          <a:p>
            <a:r>
              <a:rPr lang="zh-CN" altLang="en-US" b="1" dirty="0"/>
              <a:t>邻域分析</a:t>
            </a:r>
            <a:endParaRPr lang="en-US" altLang="zh-CN" b="1" dirty="0"/>
          </a:p>
          <a:p>
            <a:r>
              <a:rPr lang="zh-CN" altLang="en-US" b="1" dirty="0"/>
              <a:t>叠置分析</a:t>
            </a:r>
            <a:endParaRPr lang="en-US" altLang="zh-CN" b="1" dirty="0"/>
          </a:p>
          <a:p>
            <a:r>
              <a:rPr lang="zh-CN" altLang="en-US" b="1" dirty="0"/>
              <a:t>网络分析</a:t>
            </a:r>
            <a:endParaRPr lang="en-US" altLang="zh-CN" b="1" dirty="0"/>
          </a:p>
          <a:p>
            <a:r>
              <a:rPr lang="zh-CN" altLang="en-US" b="1" dirty="0"/>
              <a:t>追踪分析</a:t>
            </a:r>
            <a:endParaRPr lang="en-US" altLang="zh-CN" b="1" dirty="0"/>
          </a:p>
          <a:p>
            <a:endParaRPr lang="en-US" altLang="zh-CN" b="1" dirty="0"/>
          </a:p>
          <a:p>
            <a:endParaRPr lang="en-US" altLang="zh-CN" b="1" dirty="0"/>
          </a:p>
          <a:p>
            <a:endParaRPr lang="zh-CN" altLang="en-US" dirty="0"/>
          </a:p>
        </p:txBody>
      </p:sp>
      <p:sp>
        <p:nvSpPr>
          <p:cNvPr id="2" name="标题 1"/>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 矢量数据的空间分析方法</a:t>
            </a:r>
          </a:p>
        </p:txBody>
      </p:sp>
      <p:pic>
        <p:nvPicPr>
          <p:cNvPr id="4" name="图片 3"/>
          <p:cNvPicPr>
            <a:picLocks noChangeAspect="1"/>
          </p:cNvPicPr>
          <p:nvPr/>
        </p:nvPicPr>
        <p:blipFill>
          <a:blip r:embed="rId4" cstate="print"/>
          <a:stretch>
            <a:fillRect/>
          </a:stretch>
        </p:blipFill>
        <p:spPr>
          <a:xfrm>
            <a:off x="2999536" y="1700808"/>
            <a:ext cx="3336881" cy="4752528"/>
          </a:xfrm>
          <a:prstGeom prst="rect">
            <a:avLst/>
          </a:prstGeom>
        </p:spPr>
      </p:pic>
      <p:pic>
        <p:nvPicPr>
          <p:cNvPr id="7" name="图片 6"/>
          <p:cNvPicPr>
            <a:picLocks noChangeAspect="1"/>
          </p:cNvPicPr>
          <p:nvPr/>
        </p:nvPicPr>
        <p:blipFill>
          <a:blip r:embed="rId5" cstate="print"/>
          <a:stretch>
            <a:fillRect/>
          </a:stretch>
        </p:blipFill>
        <p:spPr>
          <a:xfrm>
            <a:off x="8408871" y="1342530"/>
            <a:ext cx="3446634" cy="2793713"/>
          </a:xfrm>
          <a:prstGeom prst="rect">
            <a:avLst/>
          </a:prstGeom>
        </p:spPr>
      </p:pic>
      <p:pic>
        <p:nvPicPr>
          <p:cNvPr id="8" name="图片 7"/>
          <p:cNvPicPr>
            <a:picLocks noChangeAspect="1"/>
          </p:cNvPicPr>
          <p:nvPr/>
        </p:nvPicPr>
        <p:blipFill>
          <a:blip r:embed="rId6" cstate="print"/>
          <a:stretch>
            <a:fillRect/>
          </a:stretch>
        </p:blipFill>
        <p:spPr>
          <a:xfrm>
            <a:off x="8657706" y="4276327"/>
            <a:ext cx="3205089" cy="2491942"/>
          </a:xfrm>
          <a:prstGeom prst="rect">
            <a:avLst/>
          </a:prstGeom>
        </p:spPr>
      </p:pic>
      <p:pic>
        <p:nvPicPr>
          <p:cNvPr id="9" name="图片 8"/>
          <p:cNvPicPr>
            <a:picLocks noChangeAspect="1"/>
          </p:cNvPicPr>
          <p:nvPr/>
        </p:nvPicPr>
        <p:blipFill>
          <a:blip r:embed="rId7" cstate="print"/>
          <a:stretch>
            <a:fillRect/>
          </a:stretch>
        </p:blipFill>
        <p:spPr>
          <a:xfrm>
            <a:off x="6886500" y="688096"/>
            <a:ext cx="5067300" cy="514350"/>
          </a:xfrm>
          <a:prstGeom prst="rect">
            <a:avLst/>
          </a:prstGeom>
        </p:spPr>
      </p:pic>
    </p:spTree>
    <p:extLst>
      <p:ext uri="{BB962C8B-B14F-4D97-AF65-F5344CB8AC3E}">
        <p14:creationId xmlns:p14="http://schemas.microsoft.com/office/powerpoint/2010/main" val="160310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solidFill>
                  <a:srgbClr val="FF0000"/>
                </a:solidFill>
              </a:rPr>
              <a:t>有效和无效要素</a:t>
            </a:r>
            <a:r>
              <a:rPr lang="zh-CN" altLang="en-US" dirty="0"/>
              <a:t>： 在几何网络中的任何一个边要素或接合点要素在逻辑网络中可以是有效的，也可以是无效的。一个网络要素是否有效，或是否可运行，其状态由</a:t>
            </a:r>
            <a:r>
              <a:rPr lang="en-US" altLang="zh-CN" dirty="0">
                <a:solidFill>
                  <a:schemeClr val="accent1"/>
                </a:solidFill>
              </a:rPr>
              <a:t>Enabled</a:t>
            </a:r>
            <a:r>
              <a:rPr lang="zh-CN" altLang="en-US" dirty="0">
                <a:solidFill>
                  <a:schemeClr val="accent1"/>
                </a:solidFill>
              </a:rPr>
              <a:t>属性字段</a:t>
            </a:r>
            <a:r>
              <a:rPr lang="zh-CN" altLang="en-US" dirty="0"/>
              <a:t>来维护。例如一条道路，当它正在被维修时，可设置为无效要素，当其畅通无阻时可设置为有效要素。</a:t>
            </a:r>
            <a:endParaRPr lang="en-US" altLang="zh-CN" dirty="0"/>
          </a:p>
          <a:p>
            <a:pPr lvl="1"/>
            <a:r>
              <a:rPr lang="zh-CN" altLang="en-US" sz="2400" b="1" dirty="0">
                <a:latin typeface="Arial" panose="020B0604020202020204" pitchFamily="34" charset="0"/>
                <a:ea typeface="宋体" panose="02010600030101010101" pitchFamily="2" charset="-122"/>
              </a:rPr>
              <a:t>几何网络都有相同的必需</a:t>
            </a:r>
            <a:r>
              <a:rPr lang="zh-CN" altLang="en-US" sz="2400" b="1" dirty="0">
                <a:solidFill>
                  <a:schemeClr val="accent1"/>
                </a:solidFill>
                <a:latin typeface="Arial" panose="020B0604020202020204" pitchFamily="34" charset="0"/>
                <a:ea typeface="宋体" panose="02010600030101010101" pitchFamily="2" charset="-122"/>
              </a:rPr>
              <a:t>字段</a:t>
            </a:r>
            <a:r>
              <a:rPr lang="en-US" altLang="zh-CN" sz="2400" b="1" dirty="0">
                <a:solidFill>
                  <a:schemeClr val="accent1"/>
                </a:solidFill>
                <a:latin typeface="Arial" panose="020B0604020202020204" pitchFamily="34" charset="0"/>
                <a:ea typeface="宋体" panose="02010600030101010101" pitchFamily="2" charset="-122"/>
              </a:rPr>
              <a:t>OID</a:t>
            </a:r>
            <a:r>
              <a:rPr lang="zh-CN" altLang="en-US" sz="2400" b="1" dirty="0">
                <a:solidFill>
                  <a:schemeClr val="accent1"/>
                </a:solidFill>
                <a:latin typeface="Arial" panose="020B0604020202020204" pitchFamily="34" charset="0"/>
                <a:ea typeface="宋体" panose="02010600030101010101" pitchFamily="2" charset="-122"/>
              </a:rPr>
              <a:t>和</a:t>
            </a:r>
            <a:r>
              <a:rPr lang="en-US" altLang="zh-CN" sz="2400" b="1" dirty="0">
                <a:solidFill>
                  <a:schemeClr val="accent1"/>
                </a:solidFill>
                <a:latin typeface="Arial" panose="020B0604020202020204" pitchFamily="34" charset="0"/>
                <a:ea typeface="宋体" panose="02010600030101010101" pitchFamily="2" charset="-122"/>
              </a:rPr>
              <a:t>SHAPE</a:t>
            </a:r>
            <a:r>
              <a:rPr lang="zh-CN" altLang="en-US" sz="2400" b="1" dirty="0">
                <a:latin typeface="Arial" panose="020B0604020202020204" pitchFamily="34" charset="0"/>
                <a:ea typeface="宋体" panose="02010600030101010101" pitchFamily="2" charset="-122"/>
              </a:rPr>
              <a:t>。</a:t>
            </a:r>
            <a:endParaRPr lang="zh-CN" altLang="en-US" sz="2400" b="1"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endParaRPr lang="zh-CN" altLang="en-US" sz="3200" dirty="0"/>
          </a:p>
        </p:txBody>
      </p:sp>
    </p:spTree>
    <p:extLst>
      <p:ext uri="{BB962C8B-B14F-4D97-AF65-F5344CB8AC3E}">
        <p14:creationId xmlns:p14="http://schemas.microsoft.com/office/powerpoint/2010/main" val="4261847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endParaRPr lang="zh-CN" altLang="en-US" sz="3200" b="1" dirty="0"/>
          </a:p>
        </p:txBody>
      </p:sp>
      <p:sp>
        <p:nvSpPr>
          <p:cNvPr id="3" name="内容占位符 2"/>
          <p:cNvSpPr>
            <a:spLocks noGrp="1"/>
          </p:cNvSpPr>
          <p:nvPr>
            <p:ph idx="11"/>
          </p:nvPr>
        </p:nvSpPr>
        <p:spPr/>
        <p:txBody>
          <a:bodyPr/>
          <a:lstStyle/>
          <a:p>
            <a:pPr>
              <a:lnSpc>
                <a:spcPct val="120000"/>
              </a:lnSpc>
              <a:spcBef>
                <a:spcPct val="50000"/>
              </a:spcBef>
            </a:pPr>
            <a:r>
              <a:rPr lang="zh-CN" altLang="en-US" sz="2400" b="1" dirty="0">
                <a:solidFill>
                  <a:schemeClr val="accent1"/>
                </a:solidFill>
              </a:rPr>
              <a:t>权重</a:t>
            </a:r>
            <a:r>
              <a:rPr lang="zh-CN" altLang="en-US" sz="2400" b="1" dirty="0"/>
              <a:t>：是沿边线或交点行驶的费用，</a:t>
            </a:r>
            <a:r>
              <a:rPr lang="zh-CN" altLang="en-US" sz="2400" dirty="0"/>
              <a:t>只是长整型字段或双精度型字段。一个网络可以有许多权和它相关，权是根据要素的某个属性来计算的。</a:t>
            </a:r>
            <a:endParaRPr lang="en-US" altLang="zh-CN" sz="2400" dirty="0"/>
          </a:p>
          <a:p>
            <a:pPr>
              <a:lnSpc>
                <a:spcPct val="120000"/>
              </a:lnSpc>
              <a:spcBef>
                <a:spcPct val="50000"/>
              </a:spcBef>
            </a:pPr>
            <a:r>
              <a:rPr lang="zh-CN" altLang="en-US" sz="2400" dirty="0"/>
              <a:t>建立一个几何网络必须确定哪些要素类参与建网，以及参与要素类扮演什么角色，并需要指定一系列的权重参</a:t>
            </a:r>
            <a:r>
              <a:rPr lang="zh-CN" altLang="en-US" dirty="0"/>
              <a:t>数。</a:t>
            </a:r>
          </a:p>
          <a:p>
            <a:pPr>
              <a:lnSpc>
                <a:spcPct val="120000"/>
              </a:lnSpc>
              <a:spcBef>
                <a:spcPct val="50000"/>
              </a:spcBef>
            </a:pPr>
            <a:endParaRPr lang="zh-CN" altLang="en-US" dirty="0">
              <a:latin typeface="Arial" panose="020B0604020202020204" pitchFamily="34" charset="0"/>
              <a:ea typeface="宋体" panose="02010600030101010101" pitchFamily="2" charset="-122"/>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4589215"/>
            <a:ext cx="4536505" cy="206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515" y="4504556"/>
            <a:ext cx="2951313" cy="221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97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几何网络创建</a:t>
            </a:r>
          </a:p>
        </p:txBody>
      </p:sp>
      <p:sp>
        <p:nvSpPr>
          <p:cNvPr id="3" name="标题 2"/>
          <p:cNvSpPr>
            <a:spLocks noGrp="1"/>
          </p:cNvSpPr>
          <p:nvPr>
            <p:ph type="title"/>
          </p:nvPr>
        </p:nvSpPr>
        <p:spPr/>
        <p:txBody>
          <a:bodyPr/>
          <a:lstStyle/>
          <a:p>
            <a:r>
              <a:rPr lang="en-US" altLang="zh-CN" dirty="0"/>
              <a:t>4.1 </a:t>
            </a:r>
            <a:r>
              <a:rPr lang="zh-CN" altLang="en-US" dirty="0"/>
              <a:t>几何网络</a:t>
            </a:r>
          </a:p>
        </p:txBody>
      </p:sp>
      <p:sp>
        <p:nvSpPr>
          <p:cNvPr id="4" name="Rectangle 3"/>
          <p:cNvSpPr>
            <a:spLocks noChangeArrowheads="1"/>
          </p:cNvSpPr>
          <p:nvPr/>
        </p:nvSpPr>
        <p:spPr bwMode="auto">
          <a:xfrm>
            <a:off x="2492374" y="2893966"/>
            <a:ext cx="2521965" cy="814434"/>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创建本地</a:t>
            </a:r>
            <a:r>
              <a:rPr kumimoji="0" lang="en-US" altLang="zh-CN"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Geodatabase</a:t>
            </a:r>
          </a:p>
        </p:txBody>
      </p:sp>
      <p:sp>
        <p:nvSpPr>
          <p:cNvPr id="5" name="Rectangle 4"/>
          <p:cNvSpPr>
            <a:spLocks noChangeArrowheads="1"/>
          </p:cNvSpPr>
          <p:nvPr/>
        </p:nvSpPr>
        <p:spPr bwMode="auto">
          <a:xfrm>
            <a:off x="5529417" y="2827337"/>
            <a:ext cx="2305050" cy="881063"/>
          </a:xfrm>
          <a:prstGeom prst="rect">
            <a:avLst/>
          </a:prstGeom>
          <a:solidFill>
            <a:srgbClr val="0070C0"/>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创建数据集</a:t>
            </a:r>
          </a:p>
        </p:txBody>
      </p:sp>
      <p:sp>
        <p:nvSpPr>
          <p:cNvPr id="6" name="Rectangle 5"/>
          <p:cNvSpPr>
            <a:spLocks noChangeArrowheads="1"/>
          </p:cNvSpPr>
          <p:nvPr/>
        </p:nvSpPr>
        <p:spPr bwMode="auto">
          <a:xfrm>
            <a:off x="8429698" y="2827336"/>
            <a:ext cx="2489249" cy="778663"/>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导入三个</a:t>
            </a:r>
            <a:r>
              <a:rPr kumimoji="0" lang="en-US" altLang="zh-CN" sz="1800" b="1" i="0" u="none" strike="noStrike" kern="1200" cap="none" spc="0" normalizeH="0" baseline="0" noProof="0" dirty="0" err="1">
                <a:ln>
                  <a:noFill/>
                </a:ln>
                <a:solidFill>
                  <a:prstClr val="white"/>
                </a:solidFill>
                <a:effectLst/>
                <a:uLnTx/>
                <a:uFillTx/>
                <a:latin typeface="Arial" panose="020B0604020202020204" pitchFamily="34" charset="0"/>
                <a:ea typeface="宋体" panose="02010600030101010101" pitchFamily="2" charset="-122"/>
                <a:cs typeface="+mn-cs"/>
              </a:rPr>
              <a:t>Shapefile</a:t>
            </a:r>
            <a:endParaRPr kumimoji="0" lang="en-US" altLang="zh-CN"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ChangeArrowheads="1"/>
          </p:cNvSpPr>
          <p:nvPr/>
        </p:nvSpPr>
        <p:spPr bwMode="auto">
          <a:xfrm>
            <a:off x="8562387" y="4173554"/>
            <a:ext cx="2356562" cy="712267"/>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建立几何网络</a:t>
            </a:r>
          </a:p>
        </p:txBody>
      </p:sp>
      <p:sp>
        <p:nvSpPr>
          <p:cNvPr id="8" name="Rectangle 7"/>
          <p:cNvSpPr>
            <a:spLocks noChangeArrowheads="1"/>
          </p:cNvSpPr>
          <p:nvPr/>
        </p:nvSpPr>
        <p:spPr bwMode="auto">
          <a:xfrm>
            <a:off x="5475645" y="4115503"/>
            <a:ext cx="2649681" cy="770319"/>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添加新的几何网络要素类</a:t>
            </a:r>
          </a:p>
        </p:txBody>
      </p:sp>
      <p:sp>
        <p:nvSpPr>
          <p:cNvPr id="9" name="Rectangle 8"/>
          <p:cNvSpPr>
            <a:spLocks noChangeArrowheads="1"/>
          </p:cNvSpPr>
          <p:nvPr/>
        </p:nvSpPr>
        <p:spPr bwMode="auto">
          <a:xfrm>
            <a:off x="2492374" y="4105274"/>
            <a:ext cx="2458621" cy="814429"/>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定义网络规则</a:t>
            </a:r>
          </a:p>
        </p:txBody>
      </p:sp>
      <p:sp>
        <p:nvSpPr>
          <p:cNvPr id="10" name="Line 10"/>
          <p:cNvSpPr>
            <a:spLocks noChangeShapeType="1"/>
          </p:cNvSpPr>
          <p:nvPr/>
        </p:nvSpPr>
        <p:spPr bwMode="auto">
          <a:xfrm>
            <a:off x="7316788" y="3097212"/>
            <a:ext cx="4318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1" name="Line 11"/>
          <p:cNvSpPr>
            <a:spLocks noChangeShapeType="1"/>
          </p:cNvSpPr>
          <p:nvPr/>
        </p:nvSpPr>
        <p:spPr bwMode="auto">
          <a:xfrm>
            <a:off x="5072236" y="3205052"/>
            <a:ext cx="360362"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5" name="矩形 14"/>
          <p:cNvSpPr/>
          <p:nvPr/>
        </p:nvSpPr>
        <p:spPr>
          <a:xfrm>
            <a:off x="1773932" y="4983434"/>
            <a:ext cx="444849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网络规则</a:t>
            </a:r>
            <a:r>
              <a:rPr kumimoji="0" lang="en-US" altLang="zh-CN"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    </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边</a:t>
            </a: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连接（</a:t>
            </a: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Edge-Junction</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）规则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    边</a:t>
            </a: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边（</a:t>
            </a: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Edge-Edge</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）规则</a:t>
            </a:r>
          </a:p>
        </p:txBody>
      </p:sp>
      <p:sp>
        <p:nvSpPr>
          <p:cNvPr id="16" name="Line 14"/>
          <p:cNvSpPr>
            <a:spLocks noChangeShapeType="1"/>
          </p:cNvSpPr>
          <p:nvPr/>
        </p:nvSpPr>
        <p:spPr bwMode="auto">
          <a:xfrm flipH="1">
            <a:off x="7748588" y="3205052"/>
            <a:ext cx="330994"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7" name="箭头: 右 16">
            <a:extLst>
              <a:ext uri="{FF2B5EF4-FFF2-40B4-BE49-F238E27FC236}">
                <a16:creationId xmlns:a16="http://schemas.microsoft.com/office/drawing/2014/main" id="{243DBFCF-B69A-6C63-1F98-1402A7C7BAE2}"/>
              </a:ext>
            </a:extLst>
          </p:cNvPr>
          <p:cNvSpPr/>
          <p:nvPr/>
        </p:nvSpPr>
        <p:spPr>
          <a:xfrm>
            <a:off x="5014339" y="3205052"/>
            <a:ext cx="515078" cy="168241"/>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8" name="箭头: 右 17">
            <a:extLst>
              <a:ext uri="{FF2B5EF4-FFF2-40B4-BE49-F238E27FC236}">
                <a16:creationId xmlns:a16="http://schemas.microsoft.com/office/drawing/2014/main" id="{E912AA3F-9DB0-BDE4-3B7E-D773424B31E8}"/>
              </a:ext>
            </a:extLst>
          </p:cNvPr>
          <p:cNvSpPr/>
          <p:nvPr/>
        </p:nvSpPr>
        <p:spPr>
          <a:xfrm>
            <a:off x="7846595" y="3150198"/>
            <a:ext cx="583104" cy="18477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1" name="箭头: 下 20">
            <a:extLst>
              <a:ext uri="{FF2B5EF4-FFF2-40B4-BE49-F238E27FC236}">
                <a16:creationId xmlns:a16="http://schemas.microsoft.com/office/drawing/2014/main" id="{EBB06FF1-D5B8-C6AF-42C8-3D6BF000D825}"/>
              </a:ext>
            </a:extLst>
          </p:cNvPr>
          <p:cNvSpPr/>
          <p:nvPr/>
        </p:nvSpPr>
        <p:spPr>
          <a:xfrm>
            <a:off x="9766821" y="3634123"/>
            <a:ext cx="215008" cy="516738"/>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2" name="箭头: 左 21">
            <a:extLst>
              <a:ext uri="{FF2B5EF4-FFF2-40B4-BE49-F238E27FC236}">
                <a16:creationId xmlns:a16="http://schemas.microsoft.com/office/drawing/2014/main" id="{B52BD17D-211C-FB85-AF63-9A5A99E83D87}"/>
              </a:ext>
            </a:extLst>
          </p:cNvPr>
          <p:cNvSpPr/>
          <p:nvPr/>
        </p:nvSpPr>
        <p:spPr>
          <a:xfrm>
            <a:off x="8125326" y="4413359"/>
            <a:ext cx="437060" cy="184774"/>
          </a:xfrm>
          <a:prstGeom prst="lef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3" name="箭头: 左 22">
            <a:extLst>
              <a:ext uri="{FF2B5EF4-FFF2-40B4-BE49-F238E27FC236}">
                <a16:creationId xmlns:a16="http://schemas.microsoft.com/office/drawing/2014/main" id="{0E269A52-A86A-BB70-4AA9-FE7C6681B529}"/>
              </a:ext>
            </a:extLst>
          </p:cNvPr>
          <p:cNvSpPr/>
          <p:nvPr/>
        </p:nvSpPr>
        <p:spPr>
          <a:xfrm>
            <a:off x="4950995" y="4406673"/>
            <a:ext cx="515077" cy="191460"/>
          </a:xfrm>
          <a:prstGeom prst="lef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105286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5" name="Text Box 5"/>
          <p:cNvSpPr txBox="1">
            <a:spLocks noChangeArrowheads="1"/>
          </p:cNvSpPr>
          <p:nvPr/>
        </p:nvSpPr>
        <p:spPr bwMode="auto">
          <a:xfrm>
            <a:off x="3790156" y="948882"/>
            <a:ext cx="52565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建立全新的几何网络</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endParaRPr lang="zh-CN" altLang="en-US" sz="3200" dirty="0"/>
          </a:p>
        </p:txBody>
      </p:sp>
      <p:pic>
        <p:nvPicPr>
          <p:cNvPr id="4" name="图片 3"/>
          <p:cNvPicPr>
            <a:picLocks noChangeAspect="1"/>
          </p:cNvPicPr>
          <p:nvPr/>
        </p:nvPicPr>
        <p:blipFill>
          <a:blip r:embed="rId2"/>
          <a:stretch>
            <a:fillRect/>
          </a:stretch>
        </p:blipFill>
        <p:spPr>
          <a:xfrm>
            <a:off x="1557907" y="1704976"/>
            <a:ext cx="8712969" cy="4977388"/>
          </a:xfrm>
          <a:prstGeom prst="rect">
            <a:avLst/>
          </a:prstGeom>
        </p:spPr>
      </p:pic>
    </p:spTree>
    <p:extLst>
      <p:ext uri="{BB962C8B-B14F-4D97-AF65-F5344CB8AC3E}">
        <p14:creationId xmlns:p14="http://schemas.microsoft.com/office/powerpoint/2010/main" val="358529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4.1</a:t>
            </a:r>
            <a:r>
              <a:rPr lang="zh-CN" altLang="en-US" b="1" dirty="0">
                <a:latin typeface="黑体" panose="02010609060101010101" pitchFamily="49" charset="-122"/>
                <a:ea typeface="黑体" panose="02010609060101010101" pitchFamily="49" charset="-122"/>
              </a:rPr>
              <a:t> 几何网络</a:t>
            </a:r>
            <a:endParaRPr lang="zh-CN" altLang="en-US" dirty="0"/>
          </a:p>
        </p:txBody>
      </p:sp>
      <p:pic>
        <p:nvPicPr>
          <p:cNvPr id="4" name="图片 3"/>
          <p:cNvPicPr>
            <a:picLocks noChangeAspect="1"/>
          </p:cNvPicPr>
          <p:nvPr/>
        </p:nvPicPr>
        <p:blipFill>
          <a:blip r:embed="rId2"/>
          <a:stretch>
            <a:fillRect/>
          </a:stretch>
        </p:blipFill>
        <p:spPr>
          <a:xfrm>
            <a:off x="1125860" y="1753238"/>
            <a:ext cx="10171428" cy="5104762"/>
          </a:xfrm>
          <a:prstGeom prst="rect">
            <a:avLst/>
          </a:prstGeom>
        </p:spPr>
      </p:pic>
    </p:spTree>
    <p:extLst>
      <p:ext uri="{BB962C8B-B14F-4D97-AF65-F5344CB8AC3E}">
        <p14:creationId xmlns:p14="http://schemas.microsoft.com/office/powerpoint/2010/main" val="2389162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4.2</a:t>
            </a:r>
            <a:r>
              <a:rPr lang="zh-CN" altLang="en-US" b="1" dirty="0">
                <a:latin typeface="黑体" panose="02010609060101010101" pitchFamily="49" charset="-122"/>
                <a:ea typeface="黑体" panose="02010609060101010101" pitchFamily="49" charset="-122"/>
              </a:rPr>
              <a:t> 效用网络分析</a:t>
            </a:r>
            <a:endParaRPr lang="zh-CN" altLang="en-US" dirty="0"/>
          </a:p>
        </p:txBody>
      </p:sp>
      <p:pic>
        <p:nvPicPr>
          <p:cNvPr id="4" name="图片 3"/>
          <p:cNvPicPr>
            <a:picLocks noChangeAspect="1"/>
          </p:cNvPicPr>
          <p:nvPr/>
        </p:nvPicPr>
        <p:blipFill>
          <a:blip r:embed="rId2"/>
          <a:stretch>
            <a:fillRect/>
          </a:stretch>
        </p:blipFill>
        <p:spPr>
          <a:xfrm>
            <a:off x="1474399" y="2824752"/>
            <a:ext cx="3179854" cy="1832458"/>
          </a:xfrm>
          <a:prstGeom prst="rect">
            <a:avLst/>
          </a:prstGeom>
        </p:spPr>
      </p:pic>
      <p:pic>
        <p:nvPicPr>
          <p:cNvPr id="5" name="图片 4"/>
          <p:cNvPicPr>
            <a:picLocks noChangeAspect="1"/>
          </p:cNvPicPr>
          <p:nvPr/>
        </p:nvPicPr>
        <p:blipFill>
          <a:blip r:embed="rId3"/>
          <a:stretch>
            <a:fillRect/>
          </a:stretch>
        </p:blipFill>
        <p:spPr>
          <a:xfrm>
            <a:off x="1458243" y="1991122"/>
            <a:ext cx="8948303" cy="501774"/>
          </a:xfrm>
          <a:prstGeom prst="rect">
            <a:avLst/>
          </a:prstGeom>
        </p:spPr>
      </p:pic>
      <p:pic>
        <p:nvPicPr>
          <p:cNvPr id="6" name="图片 5"/>
          <p:cNvPicPr>
            <a:picLocks noChangeAspect="1"/>
          </p:cNvPicPr>
          <p:nvPr/>
        </p:nvPicPr>
        <p:blipFill>
          <a:blip r:embed="rId4"/>
          <a:stretch>
            <a:fillRect/>
          </a:stretch>
        </p:blipFill>
        <p:spPr>
          <a:xfrm>
            <a:off x="8108355" y="2692772"/>
            <a:ext cx="3890714" cy="895482"/>
          </a:xfrm>
          <a:prstGeom prst="rect">
            <a:avLst/>
          </a:prstGeom>
        </p:spPr>
      </p:pic>
      <p:pic>
        <p:nvPicPr>
          <p:cNvPr id="7" name="图片 6"/>
          <p:cNvPicPr>
            <a:picLocks noChangeAspect="1"/>
          </p:cNvPicPr>
          <p:nvPr/>
        </p:nvPicPr>
        <p:blipFill>
          <a:blip r:embed="rId5"/>
          <a:stretch>
            <a:fillRect/>
          </a:stretch>
        </p:blipFill>
        <p:spPr>
          <a:xfrm>
            <a:off x="8113601" y="3588254"/>
            <a:ext cx="3324225" cy="3114675"/>
          </a:xfrm>
          <a:prstGeom prst="rect">
            <a:avLst/>
          </a:prstGeom>
        </p:spPr>
      </p:pic>
      <p:pic>
        <p:nvPicPr>
          <p:cNvPr id="8" name="图片 7"/>
          <p:cNvPicPr>
            <a:picLocks noChangeAspect="1"/>
          </p:cNvPicPr>
          <p:nvPr/>
        </p:nvPicPr>
        <p:blipFill>
          <a:blip r:embed="rId6"/>
          <a:stretch>
            <a:fillRect/>
          </a:stretch>
        </p:blipFill>
        <p:spPr>
          <a:xfrm>
            <a:off x="5518349" y="2700337"/>
            <a:ext cx="2304256" cy="2962616"/>
          </a:xfrm>
          <a:prstGeom prst="rect">
            <a:avLst/>
          </a:prstGeom>
        </p:spPr>
      </p:pic>
    </p:spTree>
    <p:extLst>
      <p:ext uri="{BB962C8B-B14F-4D97-AF65-F5344CB8AC3E}">
        <p14:creationId xmlns:p14="http://schemas.microsoft.com/office/powerpoint/2010/main" val="427051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5256584" cy="4114801"/>
          </a:xfrm>
        </p:spPr>
        <p:txBody>
          <a:bodyPr>
            <a:normAutofit fontScale="92500"/>
          </a:bodyPr>
          <a:lstStyle/>
          <a:p>
            <a:r>
              <a:rPr lang="zh-CN" altLang="en-US" b="1" dirty="0">
                <a:solidFill>
                  <a:srgbClr val="FF0000"/>
                </a:solidFill>
              </a:rPr>
              <a:t>流向分析</a:t>
            </a:r>
            <a:r>
              <a:rPr lang="zh-CN" altLang="en-US" b="1" dirty="0"/>
              <a:t>：</a:t>
            </a:r>
            <a:r>
              <a:rPr lang="zh-CN" altLang="en-US" sz="2000" dirty="0">
                <a:solidFill>
                  <a:srgbClr val="FF0000"/>
                </a:solidFill>
              </a:rPr>
              <a:t>应用效用网络时，了解网络线段上的资源和要素流动方向。</a:t>
            </a:r>
            <a:endParaRPr lang="en-US" altLang="zh-CN" sz="2000" dirty="0">
              <a:solidFill>
                <a:srgbClr val="FF0000"/>
              </a:solidFill>
            </a:endParaRPr>
          </a:p>
          <a:p>
            <a:pPr lvl="1"/>
            <a:r>
              <a:rPr lang="zh-CN" altLang="en-US" dirty="0"/>
              <a:t>（起点及终点位置控制了网络的流向）</a:t>
            </a:r>
            <a:endParaRPr lang="en-US" altLang="zh-CN" dirty="0"/>
          </a:p>
          <a:p>
            <a:pPr lvl="1"/>
            <a:r>
              <a:rPr lang="zh-CN" altLang="en-US" dirty="0"/>
              <a:t>网络的连通性</a:t>
            </a:r>
            <a:endParaRPr lang="en-US" altLang="zh-CN" dirty="0"/>
          </a:p>
          <a:p>
            <a:pPr lvl="1"/>
            <a:r>
              <a:rPr lang="zh-CN" altLang="en-US" dirty="0"/>
              <a:t>网络中起点或终点要素的位置</a:t>
            </a:r>
          </a:p>
          <a:p>
            <a:pPr lvl="1"/>
            <a:r>
              <a:rPr lang="zh-CN" altLang="en-US" dirty="0"/>
              <a:t>网络要素的可运行性</a:t>
            </a:r>
            <a:endParaRPr lang="en-US" altLang="zh-CN" dirty="0"/>
          </a:p>
          <a:p>
            <a:r>
              <a:rPr lang="zh-CN" altLang="en-US" b="1" dirty="0"/>
              <a:t>流向的分类： </a:t>
            </a:r>
            <a:r>
              <a:rPr lang="zh-CN" altLang="en-US" sz="2000" dirty="0"/>
              <a:t>确定的流向，不确定的流向，未初始化的流向</a:t>
            </a:r>
          </a:p>
          <a:p>
            <a:endParaRPr lang="zh-CN" altLang="en-US" dirty="0"/>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a:t>
            </a:r>
            <a:r>
              <a:rPr lang="zh-CN" altLang="en-US" sz="3200" b="1" dirty="0">
                <a:latin typeface="黑体" panose="02010609060101010101" pitchFamily="49" charset="-122"/>
                <a:ea typeface="黑体" panose="02010609060101010101" pitchFamily="49" charset="-122"/>
              </a:rPr>
              <a:t> 效用网络分析</a:t>
            </a:r>
            <a:endParaRPr lang="zh-CN" altLang="en-US" sz="3200"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40153" y="3599352"/>
            <a:ext cx="5462349" cy="3886200"/>
          </a:xfrm>
          <a:prstGeom prst="rect">
            <a:avLst/>
          </a:prstGeom>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484" y="100502"/>
            <a:ext cx="5759450"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980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idx="11"/>
          </p:nvPr>
        </p:nvSpPr>
        <p:spPr/>
        <p:txBody>
          <a:bodyPr/>
          <a:lstStyle/>
          <a:p>
            <a:r>
              <a:rPr lang="zh-CN" altLang="en-US" dirty="0"/>
              <a:t>在</a:t>
            </a:r>
            <a:r>
              <a:rPr lang="en-US" altLang="zh-CN" dirty="0"/>
              <a:t>FLOW</a:t>
            </a:r>
            <a:r>
              <a:rPr lang="zh-CN" altLang="en-US" dirty="0"/>
              <a:t>下的</a:t>
            </a:r>
            <a:r>
              <a:rPr lang="en-US" altLang="zh-CN" dirty="0"/>
              <a:t>Display Arrows</a:t>
            </a:r>
            <a:r>
              <a:rPr lang="zh-CN" altLang="en-US" dirty="0"/>
              <a:t>，显示流向箭头</a:t>
            </a:r>
          </a:p>
          <a:p>
            <a:pPr>
              <a:buFontTx/>
              <a:buNone/>
            </a:pPr>
            <a:endParaRPr lang="en-US" altLang="zh-CN"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b="1" dirty="0"/>
          </a:p>
        </p:txBody>
      </p:sp>
      <p:pic>
        <p:nvPicPr>
          <p:cNvPr id="3" name="图片 2"/>
          <p:cNvPicPr>
            <a:picLocks noChangeAspect="1"/>
          </p:cNvPicPr>
          <p:nvPr/>
        </p:nvPicPr>
        <p:blipFill>
          <a:blip r:embed="rId2"/>
          <a:stretch>
            <a:fillRect/>
          </a:stretch>
        </p:blipFill>
        <p:spPr>
          <a:xfrm>
            <a:off x="1156592" y="2636912"/>
            <a:ext cx="6738020" cy="4068699"/>
          </a:xfrm>
          <a:prstGeom prst="rect">
            <a:avLst/>
          </a:prstGeom>
        </p:spPr>
      </p:pic>
    </p:spTree>
    <p:extLst>
      <p:ext uri="{BB962C8B-B14F-4D97-AF65-F5344CB8AC3E}">
        <p14:creationId xmlns:p14="http://schemas.microsoft.com/office/powerpoint/2010/main" val="198460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idx="11"/>
          </p:nvPr>
        </p:nvSpPr>
        <p:spPr>
          <a:xfrm>
            <a:off x="1125860" y="1988840"/>
            <a:ext cx="8136904" cy="4536504"/>
          </a:xfrm>
        </p:spPr>
        <p:txBody>
          <a:bodyPr>
            <a:normAutofit fontScale="25000" lnSpcReduction="20000"/>
          </a:bodyPr>
          <a:lstStyle/>
          <a:p>
            <a:pPr>
              <a:lnSpc>
                <a:spcPct val="170000"/>
              </a:lnSpc>
            </a:pPr>
            <a:r>
              <a:rPr lang="zh-CN" altLang="en-US" sz="9600" dirty="0">
                <a:solidFill>
                  <a:srgbClr val="FF0000"/>
                </a:solidFill>
              </a:rPr>
              <a:t>追踪分析</a:t>
            </a:r>
            <a:r>
              <a:rPr lang="zh-CN" altLang="en-US" sz="9600" dirty="0"/>
              <a:t>：通过对网络要素连接性的追踪，选择周围相互连接的网络要素，形成一个追踪结果。</a:t>
            </a:r>
          </a:p>
          <a:p>
            <a:pPr>
              <a:lnSpc>
                <a:spcPct val="170000"/>
              </a:lnSpc>
            </a:pPr>
            <a:r>
              <a:rPr lang="zh-CN" altLang="en-US" sz="9600" dirty="0"/>
              <a:t>追踪分析的基础</a:t>
            </a:r>
          </a:p>
          <a:p>
            <a:pPr lvl="1">
              <a:lnSpc>
                <a:spcPct val="170000"/>
              </a:lnSpc>
            </a:pPr>
            <a:r>
              <a:rPr lang="zh-CN" altLang="en-US" sz="9600" dirty="0"/>
              <a:t> </a:t>
            </a:r>
            <a:r>
              <a:rPr lang="zh-CN" altLang="en-US" sz="9600" b="1" dirty="0"/>
              <a:t>旗帜与障碍</a:t>
            </a:r>
          </a:p>
          <a:p>
            <a:pPr lvl="1">
              <a:lnSpc>
                <a:spcPct val="170000"/>
              </a:lnSpc>
            </a:pPr>
            <a:r>
              <a:rPr lang="zh-CN" altLang="en-US" sz="9600" b="1" dirty="0"/>
              <a:t>不可运行要素和图层</a:t>
            </a:r>
            <a:endParaRPr lang="en-US" altLang="zh-CN" sz="9600" b="1" dirty="0"/>
          </a:p>
          <a:p>
            <a:pPr lvl="1">
              <a:lnSpc>
                <a:spcPct val="170000"/>
              </a:lnSpc>
            </a:pPr>
            <a:r>
              <a:rPr lang="zh-CN" altLang="en-US" sz="9600" b="1" dirty="0"/>
              <a:t>权重： 几何网络中的边和结点要素都可以具有具有权重，道路长度，电力网络中的电阻值等。</a:t>
            </a:r>
          </a:p>
          <a:p>
            <a:pPr lvl="1">
              <a:lnSpc>
                <a:spcPct val="120000"/>
              </a:lnSpc>
            </a:pPr>
            <a:endParaRPr lang="zh-CN" altLang="en-US" sz="9600" dirty="0"/>
          </a:p>
          <a:p>
            <a:pPr>
              <a:lnSpc>
                <a:spcPct val="120000"/>
              </a:lnSpc>
              <a:buFontTx/>
              <a:buNone/>
            </a:pPr>
            <a:r>
              <a:rPr lang="zh-CN" altLang="en-US" dirty="0"/>
              <a:t>  </a:t>
            </a:r>
          </a:p>
          <a:p>
            <a:pPr>
              <a:lnSpc>
                <a:spcPct val="90000"/>
              </a:lnSpc>
              <a:buFontTx/>
              <a:buNone/>
            </a:pPr>
            <a:endParaRPr lang="zh-CN" altLang="en-US" dirty="0"/>
          </a:p>
          <a:p>
            <a:pPr>
              <a:lnSpc>
                <a:spcPct val="90000"/>
              </a:lnSpc>
              <a:buFontTx/>
              <a:buNone/>
            </a:pPr>
            <a:endParaRPr lang="zh-CN" altLang="en-US" dirty="0"/>
          </a:p>
          <a:p>
            <a:pPr>
              <a:lnSpc>
                <a:spcPct val="90000"/>
              </a:lnSpc>
              <a:buFontTx/>
              <a:buNone/>
            </a:pPr>
            <a:endParaRPr lang="zh-CN" altLang="en-US" dirty="0"/>
          </a:p>
          <a:p>
            <a:pPr>
              <a:lnSpc>
                <a:spcPct val="90000"/>
              </a:lnSpc>
              <a:buFontTx/>
              <a:buNone/>
            </a:pPr>
            <a:endParaRPr lang="en-US" altLang="zh-CN"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b="1"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377" y="3284984"/>
            <a:ext cx="5248584"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73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idx="11"/>
          </p:nvPr>
        </p:nvSpPr>
        <p:spPr>
          <a:xfrm>
            <a:off x="1125860" y="1988840"/>
            <a:ext cx="10297144" cy="5544616"/>
          </a:xfrm>
        </p:spPr>
        <p:txBody>
          <a:bodyPr>
            <a:normAutofit/>
          </a:bodyPr>
          <a:lstStyle/>
          <a:p>
            <a:pPr>
              <a:lnSpc>
                <a:spcPct val="120000"/>
              </a:lnSpc>
            </a:pPr>
            <a:r>
              <a:rPr lang="zh-CN" altLang="en-US" sz="2400" dirty="0"/>
              <a:t>网络下溯追踪</a:t>
            </a:r>
            <a:r>
              <a:rPr lang="en-US" altLang="zh-CN" sz="2400" dirty="0"/>
              <a:t>(Trace Downstream)</a:t>
            </a:r>
          </a:p>
          <a:p>
            <a:pPr>
              <a:lnSpc>
                <a:spcPct val="120000"/>
              </a:lnSpc>
            </a:pPr>
            <a:r>
              <a:rPr lang="zh-CN" altLang="en-US" sz="2400" dirty="0">
                <a:solidFill>
                  <a:srgbClr val="FF0000"/>
                </a:solidFill>
              </a:rPr>
              <a:t>网络上溯追踪</a:t>
            </a:r>
            <a:r>
              <a:rPr lang="en-US" altLang="zh-CN" sz="2400" dirty="0">
                <a:solidFill>
                  <a:srgbClr val="FF0000"/>
                </a:solidFill>
              </a:rPr>
              <a:t>(Trace Upstream)</a:t>
            </a:r>
          </a:p>
          <a:p>
            <a:pPr>
              <a:lnSpc>
                <a:spcPct val="120000"/>
              </a:lnSpc>
            </a:pPr>
            <a:r>
              <a:rPr lang="zh-CN" altLang="en-US" sz="2400" dirty="0"/>
              <a:t>网络上溯累积追踪</a:t>
            </a:r>
            <a:r>
              <a:rPr lang="en-US" altLang="zh-CN" sz="2400" dirty="0"/>
              <a:t>(Find Upstream Accumulation)</a:t>
            </a:r>
          </a:p>
          <a:p>
            <a:pPr>
              <a:lnSpc>
                <a:spcPct val="120000"/>
              </a:lnSpc>
            </a:pPr>
            <a:r>
              <a:rPr lang="zh-CN" altLang="en-US" sz="2400" dirty="0"/>
              <a:t>网络上溯起点路径分析</a:t>
            </a:r>
            <a:r>
              <a:rPr lang="en-US" altLang="zh-CN" sz="2400" dirty="0"/>
              <a:t>(Find path </a:t>
            </a:r>
            <a:r>
              <a:rPr lang="en-US" altLang="zh-CN" sz="2400" dirty="0" err="1"/>
              <a:t>Upsteam</a:t>
            </a:r>
            <a:r>
              <a:rPr lang="en-US" altLang="zh-CN" sz="2400" dirty="0"/>
              <a:t>)</a:t>
            </a:r>
          </a:p>
          <a:p>
            <a:pPr>
              <a:lnSpc>
                <a:spcPct val="120000"/>
              </a:lnSpc>
            </a:pPr>
            <a:r>
              <a:rPr lang="zh-CN" altLang="en-US" sz="2400" dirty="0"/>
              <a:t>公共祖先追踪分析（ </a:t>
            </a:r>
            <a:r>
              <a:rPr lang="en-US" altLang="zh-CN" sz="2400" dirty="0"/>
              <a:t>Find Common Ancestors</a:t>
            </a:r>
            <a:r>
              <a:rPr lang="zh-CN" altLang="en-US" sz="2400" dirty="0"/>
              <a:t>）</a:t>
            </a:r>
          </a:p>
          <a:p>
            <a:pPr>
              <a:lnSpc>
                <a:spcPct val="120000"/>
              </a:lnSpc>
            </a:pPr>
            <a:r>
              <a:rPr lang="zh-CN" altLang="en-US" sz="2400" dirty="0"/>
              <a:t>网络连接要素分析（</a:t>
            </a:r>
            <a:r>
              <a:rPr lang="en-US" altLang="zh-CN" sz="2400" dirty="0"/>
              <a:t>Find Connected</a:t>
            </a:r>
            <a:r>
              <a:rPr lang="zh-CN" altLang="en-US" sz="2400" dirty="0"/>
              <a:t>）</a:t>
            </a:r>
          </a:p>
          <a:p>
            <a:pPr>
              <a:lnSpc>
                <a:spcPct val="120000"/>
              </a:lnSpc>
            </a:pPr>
            <a:r>
              <a:rPr lang="zh-CN" altLang="en-US" sz="2400" dirty="0"/>
              <a:t>网络中断要素分析（ </a:t>
            </a:r>
            <a:r>
              <a:rPr lang="en-US" altLang="zh-CN" sz="2400" dirty="0"/>
              <a:t>Find Disconnected)</a:t>
            </a:r>
          </a:p>
          <a:p>
            <a:pPr>
              <a:lnSpc>
                <a:spcPct val="120000"/>
              </a:lnSpc>
            </a:pPr>
            <a:r>
              <a:rPr lang="zh-CN" altLang="en-US" sz="2400" dirty="0">
                <a:solidFill>
                  <a:srgbClr val="FF0000"/>
                </a:solidFill>
              </a:rPr>
              <a:t>网络路径分析</a:t>
            </a:r>
            <a:r>
              <a:rPr lang="en-US" altLang="zh-CN" sz="2400" dirty="0">
                <a:solidFill>
                  <a:srgbClr val="FF0000"/>
                </a:solidFill>
              </a:rPr>
              <a:t>(Find Path)</a:t>
            </a:r>
          </a:p>
          <a:p>
            <a:pPr>
              <a:lnSpc>
                <a:spcPct val="120000"/>
              </a:lnSpc>
            </a:pPr>
            <a:r>
              <a:rPr lang="zh-CN" altLang="en-US" sz="2400" dirty="0"/>
              <a:t>网络环路分析</a:t>
            </a:r>
            <a:r>
              <a:rPr lang="en-US" altLang="zh-CN" sz="2400" dirty="0"/>
              <a:t>(Find Loops)</a:t>
            </a:r>
          </a:p>
          <a:p>
            <a:pPr>
              <a:lnSpc>
                <a:spcPct val="120000"/>
              </a:lnSpc>
              <a:buFontTx/>
              <a:buNone/>
            </a:pPr>
            <a:endParaRPr lang="en-US" altLang="zh-CN" sz="2800" dirty="0"/>
          </a:p>
          <a:p>
            <a:pPr>
              <a:lnSpc>
                <a:spcPct val="120000"/>
              </a:lnSpc>
              <a:buFontTx/>
              <a:buNone/>
            </a:pPr>
            <a:endParaRPr lang="en-US" altLang="zh-CN" sz="2800" dirty="0"/>
          </a:p>
          <a:p>
            <a:pPr>
              <a:lnSpc>
                <a:spcPct val="80000"/>
              </a:lnSpc>
            </a:pPr>
            <a:endParaRPr lang="en-US" altLang="zh-CN" sz="2000"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b="1"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871" y="692696"/>
            <a:ext cx="656097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69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1"/>
          </p:nvPr>
        </p:nvSpPr>
        <p:spPr/>
        <p:txBody>
          <a:bodyPr>
            <a:normAutofit/>
          </a:bodyPr>
          <a:lstStyle/>
          <a:p>
            <a:r>
              <a:rPr lang="zh-CN" altLang="en-US" b="1" dirty="0"/>
              <a:t>邻域分析</a:t>
            </a:r>
            <a:endParaRPr lang="en-US" altLang="zh-CN" b="1" dirty="0"/>
          </a:p>
          <a:p>
            <a:r>
              <a:rPr lang="zh-CN" altLang="en-US" b="1" dirty="0"/>
              <a:t>叠置分析</a:t>
            </a:r>
            <a:endParaRPr lang="en-US" altLang="zh-CN" b="1" dirty="0"/>
          </a:p>
          <a:p>
            <a:r>
              <a:rPr lang="zh-CN" altLang="en-US" b="1" dirty="0"/>
              <a:t>网络分析</a:t>
            </a:r>
            <a:endParaRPr lang="en-US" altLang="zh-CN" b="1" dirty="0"/>
          </a:p>
          <a:p>
            <a:r>
              <a:rPr lang="zh-CN" altLang="en-US" b="1" dirty="0"/>
              <a:t>追踪分析</a:t>
            </a:r>
            <a:endParaRPr lang="en-US" altLang="zh-CN" b="1" dirty="0"/>
          </a:p>
          <a:p>
            <a:endParaRPr lang="en-US" altLang="zh-CN" b="1" dirty="0"/>
          </a:p>
          <a:p>
            <a:endParaRPr lang="en-US" altLang="zh-CN" b="1" dirty="0"/>
          </a:p>
          <a:p>
            <a:endParaRPr lang="zh-CN" altLang="en-US"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 矢量数据的空间分析方法</a:t>
            </a:r>
          </a:p>
        </p:txBody>
      </p:sp>
    </p:spTree>
    <p:extLst>
      <p:ext uri="{BB962C8B-B14F-4D97-AF65-F5344CB8AC3E}">
        <p14:creationId xmlns:p14="http://schemas.microsoft.com/office/powerpoint/2010/main" val="408435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1"/>
          </p:nvPr>
        </p:nvSpPr>
        <p:spPr>
          <a:xfrm>
            <a:off x="1168102" y="1744872"/>
            <a:ext cx="8454702" cy="4392488"/>
          </a:xfrm>
        </p:spPr>
        <p:txBody>
          <a:bodyPr>
            <a:normAutofit/>
          </a:bodyPr>
          <a:lstStyle/>
          <a:p>
            <a:pPr eaLnBrk="1" hangingPunct="1"/>
            <a:r>
              <a:rPr lang="zh-CN" altLang="en-US" b="1" dirty="0"/>
              <a:t>网络上溯追踪分析</a:t>
            </a:r>
            <a:endParaRPr lang="en-US" altLang="zh-CN" b="1" dirty="0"/>
          </a:p>
          <a:p>
            <a:pPr eaLnBrk="1" hangingPunct="1"/>
            <a:endParaRPr lang="en-US" altLang="zh-CN" sz="28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dirty="0"/>
          </a:p>
        </p:txBody>
      </p:sp>
      <p:pic>
        <p:nvPicPr>
          <p:cNvPr id="4" name="图片 3"/>
          <p:cNvPicPr>
            <a:picLocks noChangeAspect="1"/>
          </p:cNvPicPr>
          <p:nvPr/>
        </p:nvPicPr>
        <p:blipFill>
          <a:blip r:embed="rId2"/>
          <a:stretch>
            <a:fillRect/>
          </a:stretch>
        </p:blipFill>
        <p:spPr>
          <a:xfrm>
            <a:off x="4294212" y="1884544"/>
            <a:ext cx="7272808" cy="4700113"/>
          </a:xfrm>
          <a:prstGeom prst="rect">
            <a:avLst/>
          </a:prstGeom>
        </p:spPr>
      </p:pic>
    </p:spTree>
    <p:extLst>
      <p:ext uri="{BB962C8B-B14F-4D97-AF65-F5344CB8AC3E}">
        <p14:creationId xmlns:p14="http://schemas.microsoft.com/office/powerpoint/2010/main" val="221997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1"/>
          </p:nvPr>
        </p:nvSpPr>
        <p:spPr>
          <a:xfrm>
            <a:off x="1168102" y="1744872"/>
            <a:ext cx="8454702" cy="4392488"/>
          </a:xfrm>
        </p:spPr>
        <p:txBody>
          <a:bodyPr>
            <a:normAutofit/>
          </a:bodyPr>
          <a:lstStyle/>
          <a:p>
            <a:pPr eaLnBrk="1" hangingPunct="1"/>
            <a:r>
              <a:rPr lang="zh-CN" altLang="en-US" b="1" dirty="0"/>
              <a:t>网络下溯追踪分析</a:t>
            </a:r>
            <a:endParaRPr lang="en-US" altLang="zh-CN" b="1" dirty="0"/>
          </a:p>
          <a:p>
            <a:pPr eaLnBrk="1" hangingPunct="1"/>
            <a:endParaRPr lang="en-US" altLang="zh-CN" sz="28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dirty="0"/>
          </a:p>
        </p:txBody>
      </p:sp>
      <p:pic>
        <p:nvPicPr>
          <p:cNvPr id="3" name="图片 2"/>
          <p:cNvPicPr>
            <a:picLocks noChangeAspect="1"/>
          </p:cNvPicPr>
          <p:nvPr/>
        </p:nvPicPr>
        <p:blipFill>
          <a:blip r:embed="rId3"/>
          <a:stretch>
            <a:fillRect/>
          </a:stretch>
        </p:blipFill>
        <p:spPr>
          <a:xfrm>
            <a:off x="4138785" y="1744872"/>
            <a:ext cx="7447641" cy="4891587"/>
          </a:xfrm>
          <a:prstGeom prst="rect">
            <a:avLst/>
          </a:prstGeom>
        </p:spPr>
      </p:pic>
    </p:spTree>
    <p:extLst>
      <p:ext uri="{BB962C8B-B14F-4D97-AF65-F5344CB8AC3E}">
        <p14:creationId xmlns:p14="http://schemas.microsoft.com/office/powerpoint/2010/main" val="88156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t>网络环路分析</a:t>
            </a:r>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4.2 </a:t>
            </a:r>
            <a:r>
              <a:rPr lang="zh-CN" altLang="en-US" b="1" dirty="0">
                <a:latin typeface="黑体" panose="02010609060101010101" pitchFamily="49" charset="-122"/>
                <a:ea typeface="黑体" panose="02010609060101010101" pitchFamily="49" charset="-122"/>
              </a:rPr>
              <a:t>效用网络分析</a:t>
            </a:r>
            <a:endParaRPr lang="zh-CN" altLang="en-US" dirty="0"/>
          </a:p>
        </p:txBody>
      </p:sp>
      <p:pic>
        <p:nvPicPr>
          <p:cNvPr id="5" name="图片 4"/>
          <p:cNvPicPr>
            <a:picLocks noChangeAspect="1"/>
          </p:cNvPicPr>
          <p:nvPr/>
        </p:nvPicPr>
        <p:blipFill>
          <a:blip r:embed="rId2"/>
          <a:stretch>
            <a:fillRect/>
          </a:stretch>
        </p:blipFill>
        <p:spPr>
          <a:xfrm>
            <a:off x="4078188" y="1689096"/>
            <a:ext cx="7488832" cy="4962479"/>
          </a:xfrm>
          <a:prstGeom prst="rect">
            <a:avLst/>
          </a:prstGeom>
        </p:spPr>
      </p:pic>
    </p:spTree>
    <p:extLst>
      <p:ext uri="{BB962C8B-B14F-4D97-AF65-F5344CB8AC3E}">
        <p14:creationId xmlns:p14="http://schemas.microsoft.com/office/powerpoint/2010/main" val="3249369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t>网络路径分析</a:t>
            </a:r>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4.2 </a:t>
            </a:r>
            <a:r>
              <a:rPr lang="zh-CN" altLang="en-US" b="1" dirty="0">
                <a:latin typeface="黑体" panose="02010609060101010101" pitchFamily="49" charset="-122"/>
                <a:ea typeface="黑体" panose="02010609060101010101" pitchFamily="49" charset="-122"/>
              </a:rPr>
              <a:t>效用网络分析</a:t>
            </a:r>
            <a:endParaRPr lang="zh-CN" altLang="en-US" dirty="0"/>
          </a:p>
        </p:txBody>
      </p:sp>
      <p:pic>
        <p:nvPicPr>
          <p:cNvPr id="6" name="图片 5"/>
          <p:cNvPicPr>
            <a:picLocks noChangeAspect="1"/>
          </p:cNvPicPr>
          <p:nvPr/>
        </p:nvPicPr>
        <p:blipFill>
          <a:blip r:embed="rId2"/>
          <a:stretch>
            <a:fillRect/>
          </a:stretch>
        </p:blipFill>
        <p:spPr>
          <a:xfrm>
            <a:off x="4006180" y="1715800"/>
            <a:ext cx="7632848" cy="4711135"/>
          </a:xfrm>
          <a:prstGeom prst="rect">
            <a:avLst/>
          </a:prstGeom>
        </p:spPr>
      </p:pic>
    </p:spTree>
    <p:extLst>
      <p:ext uri="{BB962C8B-B14F-4D97-AF65-F5344CB8AC3E}">
        <p14:creationId xmlns:p14="http://schemas.microsoft.com/office/powerpoint/2010/main" val="2047045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1"/>
          </p:nvPr>
        </p:nvSpPr>
        <p:spPr>
          <a:xfrm>
            <a:off x="1168102" y="1744872"/>
            <a:ext cx="8454702" cy="4392488"/>
          </a:xfrm>
        </p:spPr>
        <p:txBody>
          <a:bodyPr>
            <a:normAutofit/>
          </a:bodyPr>
          <a:lstStyle/>
          <a:p>
            <a:pPr eaLnBrk="1" hangingPunct="1"/>
            <a:r>
              <a:rPr lang="zh-CN" altLang="en-US" sz="2800" dirty="0"/>
              <a:t>网络数据集</a:t>
            </a:r>
            <a:endParaRPr lang="en-US" altLang="zh-CN" sz="2800" dirty="0"/>
          </a:p>
          <a:p>
            <a:pPr lvl="1"/>
            <a:r>
              <a:rPr lang="zh-CN" altLang="en-US" sz="2800" dirty="0"/>
              <a:t>连通性</a:t>
            </a:r>
            <a:endParaRPr lang="en-US" altLang="zh-CN" sz="2800" dirty="0"/>
          </a:p>
          <a:p>
            <a:pPr lvl="1"/>
            <a:r>
              <a:rPr lang="zh-CN" altLang="en-US" sz="2800" dirty="0"/>
              <a:t>连通策略</a:t>
            </a:r>
            <a:endParaRPr lang="en-US" altLang="zh-CN" sz="2800" dirty="0"/>
          </a:p>
          <a:p>
            <a:pPr lvl="1"/>
            <a:r>
              <a:rPr lang="zh-CN" altLang="en-US" sz="2800" dirty="0"/>
              <a:t>属性</a:t>
            </a:r>
            <a:endParaRPr lang="en-US" altLang="zh-CN" dirty="0"/>
          </a:p>
          <a:p>
            <a:pPr eaLnBrk="1" hangingPunct="1"/>
            <a:r>
              <a:rPr lang="zh-CN" altLang="en-US" sz="2800" dirty="0"/>
              <a:t>传输网络分析</a:t>
            </a:r>
            <a:endParaRPr lang="en-US" altLang="zh-CN" sz="28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a:t>
            </a:r>
            <a:r>
              <a:rPr lang="zh-CN" altLang="en-US" sz="3200" b="1" dirty="0">
                <a:latin typeface="黑体" panose="02010609060101010101" pitchFamily="49" charset="-122"/>
                <a:ea typeface="黑体" panose="02010609060101010101" pitchFamily="49" charset="-122"/>
              </a:rPr>
              <a:t>传输网络分析</a:t>
            </a:r>
            <a:endParaRPr lang="zh-CN" altLang="en-US" sz="3200" dirty="0"/>
          </a:p>
        </p:txBody>
      </p:sp>
    </p:spTree>
    <p:extLst>
      <p:ext uri="{BB962C8B-B14F-4D97-AF65-F5344CB8AC3E}">
        <p14:creationId xmlns:p14="http://schemas.microsoft.com/office/powerpoint/2010/main" val="12357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1"/>
          </p:nvPr>
        </p:nvSpPr>
        <p:spPr>
          <a:xfrm>
            <a:off x="1168102" y="1744872"/>
            <a:ext cx="8454702" cy="4392488"/>
          </a:xfrm>
        </p:spPr>
        <p:txBody>
          <a:bodyPr>
            <a:normAutofit/>
          </a:bodyPr>
          <a:lstStyle/>
          <a:p>
            <a:pPr eaLnBrk="1" hangingPunct="1"/>
            <a:r>
              <a:rPr lang="zh-CN" altLang="en-US" dirty="0"/>
              <a:t>物理网络：</a:t>
            </a:r>
          </a:p>
          <a:p>
            <a:pPr lvl="1" eaLnBrk="1" hangingPunct="1"/>
            <a:r>
              <a:rPr lang="zh-CN" altLang="en-US" sz="2400" b="1" dirty="0"/>
              <a:t>用于构建网络并生成网络元素：</a:t>
            </a:r>
            <a:r>
              <a:rPr lang="zh-CN" altLang="en-US" sz="2400" b="1" dirty="0">
                <a:solidFill>
                  <a:srgbClr val="FF3300"/>
                </a:solidFill>
              </a:rPr>
              <a:t>边线</a:t>
            </a:r>
            <a:r>
              <a:rPr lang="zh-CN" altLang="en-US" sz="2400" b="1" dirty="0"/>
              <a:t>（</a:t>
            </a:r>
            <a:r>
              <a:rPr lang="en-US" altLang="zh-CN" sz="2400" b="1" dirty="0"/>
              <a:t>edges</a:t>
            </a:r>
            <a:r>
              <a:rPr lang="zh-CN" altLang="en-US" sz="2400" b="1" dirty="0"/>
              <a:t>）、</a:t>
            </a:r>
            <a:r>
              <a:rPr lang="zh-CN" altLang="en-US" sz="2400" b="1" dirty="0">
                <a:solidFill>
                  <a:srgbClr val="FF3300"/>
                </a:solidFill>
              </a:rPr>
              <a:t>交汇点</a:t>
            </a:r>
            <a:r>
              <a:rPr lang="zh-CN" altLang="en-US" sz="2400" b="1" dirty="0"/>
              <a:t>（</a:t>
            </a:r>
            <a:r>
              <a:rPr lang="en-US" altLang="zh-CN" sz="2400" b="1" dirty="0"/>
              <a:t>junctions</a:t>
            </a:r>
            <a:r>
              <a:rPr lang="zh-CN" altLang="en-US" sz="2400" b="1" dirty="0"/>
              <a:t>）和</a:t>
            </a:r>
            <a:r>
              <a:rPr lang="zh-CN" altLang="en-US" sz="2400" b="1" dirty="0">
                <a:solidFill>
                  <a:srgbClr val="FF3300"/>
                </a:solidFill>
              </a:rPr>
              <a:t>转弯</a:t>
            </a:r>
            <a:r>
              <a:rPr lang="zh-CN" altLang="en-US" sz="2400" b="1" dirty="0"/>
              <a:t>（</a:t>
            </a:r>
            <a:r>
              <a:rPr lang="en-US" altLang="zh-CN" sz="2400" b="1" dirty="0"/>
              <a:t>turns</a:t>
            </a:r>
            <a:r>
              <a:rPr lang="zh-CN" altLang="en-US" sz="2400" b="1" dirty="0"/>
              <a:t>）。</a:t>
            </a:r>
          </a:p>
          <a:p>
            <a:pPr eaLnBrk="1" hangingPunct="1"/>
            <a:r>
              <a:rPr lang="zh-CN" altLang="en-US" dirty="0"/>
              <a:t>逻辑网络：</a:t>
            </a:r>
          </a:p>
          <a:p>
            <a:pPr lvl="1" eaLnBrk="1" hangingPunct="1"/>
            <a:r>
              <a:rPr lang="zh-CN" altLang="en-US" sz="2400" b="1" dirty="0"/>
              <a:t>由一系列</a:t>
            </a:r>
            <a:r>
              <a:rPr lang="zh-CN" altLang="en-US" sz="2400" b="1" dirty="0">
                <a:solidFill>
                  <a:srgbClr val="FF3300"/>
                </a:solidFill>
              </a:rPr>
              <a:t>属性表</a:t>
            </a:r>
            <a:r>
              <a:rPr lang="zh-CN" altLang="en-US" sz="2400" b="1" dirty="0"/>
              <a:t>组成，用来模拟网络的连通性，定义网络元素的关系。</a:t>
            </a:r>
          </a:p>
          <a:p>
            <a:pPr eaLnBrk="1" hangingPunct="1">
              <a:buFontTx/>
              <a:buNone/>
            </a:pPr>
            <a:endParaRPr lang="en-US" altLang="zh-CN"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endParaRPr lang="zh-CN" altLang="en-US" sz="3200" dirty="0"/>
          </a:p>
        </p:txBody>
      </p:sp>
      <p:sp>
        <p:nvSpPr>
          <p:cNvPr id="3" name="矩形 2"/>
          <p:cNvSpPr/>
          <p:nvPr/>
        </p:nvSpPr>
        <p:spPr>
          <a:xfrm>
            <a:off x="4006180" y="948882"/>
            <a:ext cx="351661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网络</a:t>
            </a:r>
            <a:r>
              <a:rPr kumimoji="0" lang="zh-CN" altLang="en-US" sz="2800" b="1" i="0" u="none" strike="noStrike" kern="1200" cap="none" spc="0" normalizeH="0" baseline="0" noProof="0" dirty="0">
                <a:ln>
                  <a:noFill/>
                </a:ln>
                <a:solidFill>
                  <a:srgbClr val="E84C22"/>
                </a:solidFill>
                <a:effectLst/>
                <a:uLnTx/>
                <a:uFillTx/>
                <a:latin typeface="微软雅黑" panose="020B0503020204020204" pitchFamily="34" charset="-122"/>
                <a:ea typeface="微软雅黑" panose="020B0503020204020204" pitchFamily="34" charset="-122"/>
                <a:cs typeface="+mn-cs"/>
              </a:rPr>
              <a:t>数据</a:t>
            </a:r>
            <a:r>
              <a:rPr kumimoji="0" lang="zh-CN" altLang="en-US" sz="28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集组成</a:t>
            </a:r>
            <a:endParaRPr kumimoji="0" lang="zh-CN" altLang="en-US" sz="2800" b="0" i="0" u="none" strike="noStrike" kern="1200" cap="none" spc="0" normalizeH="0" baseline="0" noProof="0" dirty="0">
              <a:ln>
                <a:noFill/>
              </a:ln>
              <a:solidFill>
                <a:srgbClr val="E84C22"/>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270152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6"/>
          <p:cNvSpPr>
            <a:spLocks noGrp="1" noChangeArrowheads="1"/>
          </p:cNvSpPr>
          <p:nvPr>
            <p:ph idx="11"/>
          </p:nvPr>
        </p:nvSpPr>
        <p:spPr/>
        <p:txBody>
          <a:bodyPr>
            <a:normAutofit fontScale="70000" lnSpcReduction="20000"/>
          </a:bodyPr>
          <a:lstStyle/>
          <a:p>
            <a:pPr eaLnBrk="1" hangingPunct="1">
              <a:lnSpc>
                <a:spcPct val="80000"/>
              </a:lnSpc>
            </a:pPr>
            <a:r>
              <a:rPr lang="zh-CN" altLang="en-US" sz="3600" dirty="0"/>
              <a:t>连通性可在参与网络的要素类中定义</a:t>
            </a:r>
          </a:p>
          <a:p>
            <a:pPr eaLnBrk="1" hangingPunct="1">
              <a:lnSpc>
                <a:spcPct val="80000"/>
              </a:lnSpc>
            </a:pPr>
            <a:endParaRPr lang="zh-CN" altLang="en-US" sz="9600" dirty="0"/>
          </a:p>
          <a:p>
            <a:pPr marL="0" indent="0" eaLnBrk="1" hangingPunct="1">
              <a:lnSpc>
                <a:spcPct val="80000"/>
              </a:lnSpc>
              <a:buNone/>
            </a:pPr>
            <a:endParaRPr lang="zh-CN" altLang="en-US" sz="9600" dirty="0"/>
          </a:p>
          <a:p>
            <a:pPr eaLnBrk="1" hangingPunct="1">
              <a:lnSpc>
                <a:spcPct val="80000"/>
              </a:lnSpc>
            </a:pPr>
            <a:r>
              <a:rPr lang="zh-CN" altLang="en-US" sz="3600" dirty="0"/>
              <a:t>也可以在要素类子类（</a:t>
            </a:r>
            <a:r>
              <a:rPr lang="en-US" altLang="zh-CN" sz="3600" b="1" dirty="0"/>
              <a:t>subtype</a:t>
            </a:r>
            <a:r>
              <a:rPr lang="zh-CN" altLang="en-US" sz="3600" dirty="0"/>
              <a:t>）中定义</a:t>
            </a:r>
          </a:p>
          <a:p>
            <a:pPr eaLnBrk="1" hangingPunct="1">
              <a:lnSpc>
                <a:spcPct val="80000"/>
              </a:lnSpc>
            </a:pPr>
            <a:endParaRPr lang="zh-CN" altLang="en-US" sz="3600" dirty="0">
              <a:ea typeface="黑体" panose="02010609060101010101" pitchFamily="49" charset="-122"/>
            </a:endParaRPr>
          </a:p>
          <a:p>
            <a:pPr eaLnBrk="1" hangingPunct="1">
              <a:lnSpc>
                <a:spcPct val="80000"/>
              </a:lnSpc>
            </a:pPr>
            <a:endParaRPr lang="zh-CN" altLang="en-US" sz="36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r>
              <a:rPr lang="zh-CN" altLang="en-US" sz="4000" dirty="0"/>
              <a:t>可以使用高程字段判断连通性 </a:t>
            </a:r>
          </a:p>
        </p:txBody>
      </p:sp>
      <p:sp>
        <p:nvSpPr>
          <p:cNvPr id="3584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596" y="2467130"/>
            <a:ext cx="3047308" cy="148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596" y="348320"/>
            <a:ext cx="38481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5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492" y="4509120"/>
            <a:ext cx="5136007" cy="1875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8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1"/>
          </p:nvPr>
        </p:nvSpPr>
        <p:spPr/>
        <p:txBody>
          <a:bodyPr>
            <a:noAutofit/>
          </a:bodyPr>
          <a:lstStyle/>
          <a:p>
            <a:pPr eaLnBrk="1" hangingPunct="1">
              <a:lnSpc>
                <a:spcPct val="90000"/>
              </a:lnSpc>
            </a:pPr>
            <a:r>
              <a:rPr lang="zh-CN" altLang="en-US" b="1" dirty="0"/>
              <a:t>连通组</a:t>
            </a:r>
          </a:p>
          <a:p>
            <a:pPr lvl="1" eaLnBrk="1" hangingPunct="1">
              <a:lnSpc>
                <a:spcPct val="100000"/>
              </a:lnSpc>
            </a:pPr>
            <a:r>
              <a:rPr lang="zh-CN" altLang="en-US" sz="2400" b="1" dirty="0"/>
              <a:t>对点或线要素的逻辑分组，用来定义哪些网络元素是连通的。</a:t>
            </a:r>
          </a:p>
          <a:p>
            <a:pPr lvl="1" eaLnBrk="1" hangingPunct="1">
              <a:lnSpc>
                <a:spcPct val="100000"/>
              </a:lnSpc>
            </a:pPr>
            <a:r>
              <a:rPr lang="zh-CN" altLang="en-US" sz="2400" b="1" dirty="0"/>
              <a:t>默认情况下，参与要素存在于一个连通组中。</a:t>
            </a:r>
          </a:p>
          <a:p>
            <a:pPr lvl="1" eaLnBrk="1" hangingPunct="1">
              <a:lnSpc>
                <a:spcPct val="100000"/>
              </a:lnSpc>
              <a:buFontTx/>
              <a:buNone/>
            </a:pPr>
            <a:endParaRPr lang="zh-CN" altLang="en-US" sz="2400" dirty="0"/>
          </a:p>
          <a:p>
            <a:pPr lvl="1" eaLnBrk="1" hangingPunct="1">
              <a:lnSpc>
                <a:spcPct val="100000"/>
              </a:lnSpc>
              <a:buFontTx/>
              <a:buNone/>
            </a:pPr>
            <a:endParaRPr lang="zh-CN" altLang="en-US" sz="2400" dirty="0"/>
          </a:p>
          <a:p>
            <a:pPr lvl="1" eaLnBrk="1" hangingPunct="1">
              <a:lnSpc>
                <a:spcPct val="100000"/>
              </a:lnSpc>
              <a:buFontTx/>
              <a:buNone/>
            </a:pPr>
            <a:endParaRPr lang="zh-CN" altLang="en-US" sz="2400" dirty="0"/>
          </a:p>
          <a:p>
            <a:pPr eaLnBrk="1" hangingPunct="1">
              <a:lnSpc>
                <a:spcPct val="100000"/>
              </a:lnSpc>
            </a:pPr>
            <a:r>
              <a:rPr lang="zh-CN" altLang="en-US" b="1" dirty="0"/>
              <a:t>连通策略</a:t>
            </a:r>
          </a:p>
          <a:p>
            <a:pPr lvl="1" eaLnBrk="1" hangingPunct="1">
              <a:lnSpc>
                <a:spcPct val="100000"/>
              </a:lnSpc>
            </a:pPr>
            <a:r>
              <a:rPr lang="zh-CN" altLang="en-US" sz="2400" b="1" dirty="0"/>
              <a:t>用来定义一个连通组内的网络元素相互之间的连通方式。</a:t>
            </a:r>
          </a:p>
        </p:txBody>
      </p:sp>
      <p:sp>
        <p:nvSpPr>
          <p:cNvPr id="36866"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p>
        </p:txBody>
      </p:sp>
      <p:sp>
        <p:nvSpPr>
          <p:cNvPr id="36868" name="Rectangle 4"/>
          <p:cNvSpPr>
            <a:spLocks/>
          </p:cNvSpPr>
          <p:nvPr/>
        </p:nvSpPr>
        <p:spPr bwMode="auto">
          <a:xfrm>
            <a:off x="3649290" y="3429000"/>
            <a:ext cx="3521075" cy="1463675"/>
          </a:xfrm>
          <a:prstGeom prst="rect">
            <a:avLst/>
          </a:pr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pic>
        <p:nvPicPr>
          <p:cNvPr id="368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1137" y="3706812"/>
            <a:ext cx="232568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AutoShape 6"/>
          <p:cNvSpPr>
            <a:spLocks noChangeArrowheads="1"/>
          </p:cNvSpPr>
          <p:nvPr/>
        </p:nvSpPr>
        <p:spPr bwMode="auto">
          <a:xfrm>
            <a:off x="7774512" y="3990818"/>
            <a:ext cx="936625" cy="287338"/>
          </a:xfrm>
          <a:prstGeom prst="rightArrow">
            <a:avLst>
              <a:gd name="adj1" fmla="val 50000"/>
              <a:gd name="adj2" fmla="val 81492"/>
            </a:avLst>
          </a:prstGeom>
          <a:solidFill>
            <a:schemeClr val="accent1"/>
          </a:solidFill>
          <a:ln w="9525" algn="ctr">
            <a:solidFill>
              <a:schemeClr val="tx1"/>
            </a:solidFill>
            <a:miter lim="800000"/>
            <a:headEnd/>
            <a:tailEnd/>
          </a:ln>
        </p:spPr>
        <p:txBody>
          <a:bodyPr wrap="none" anchor="ct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
        <p:nvSpPr>
          <p:cNvPr id="36871" name="Rectangle 7"/>
          <p:cNvSpPr>
            <a:spLocks noChangeArrowheads="1"/>
          </p:cNvSpPr>
          <p:nvPr/>
        </p:nvSpPr>
        <p:spPr bwMode="auto">
          <a:xfrm>
            <a:off x="5589588" y="4005264"/>
            <a:ext cx="288925" cy="719137"/>
          </a:xfrm>
          <a:prstGeom prst="rect">
            <a:avLst/>
          </a:prstGeom>
          <a:noFill/>
          <a:ln w="222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Tree>
    <p:extLst>
      <p:ext uri="{BB962C8B-B14F-4D97-AF65-F5344CB8AC3E}">
        <p14:creationId xmlns:p14="http://schemas.microsoft.com/office/powerpoint/2010/main" val="6454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1"/>
          </p:nvPr>
        </p:nvSpPr>
        <p:spPr>
          <a:xfrm>
            <a:off x="1125861" y="1988840"/>
            <a:ext cx="5365800" cy="4536504"/>
          </a:xfrm>
        </p:spPr>
        <p:txBody>
          <a:bodyPr>
            <a:normAutofit fontScale="92500"/>
          </a:bodyPr>
          <a:lstStyle/>
          <a:p>
            <a:pPr eaLnBrk="1" hangingPunct="1">
              <a:lnSpc>
                <a:spcPct val="150000"/>
              </a:lnSpc>
              <a:spcBef>
                <a:spcPts val="0"/>
              </a:spcBef>
            </a:pPr>
            <a:r>
              <a:rPr lang="zh-CN" altLang="en-US" sz="2200" dirty="0"/>
              <a:t>默认情况下参与网络要素处于同一个连通组也可以 在一个网络数据集中定义多个组，用来进行高级网络 建模，多连通组构建多模式网络的基础</a:t>
            </a:r>
            <a:endParaRPr lang="en-US" altLang="zh-CN" sz="2200" dirty="0"/>
          </a:p>
          <a:p>
            <a:pPr>
              <a:lnSpc>
                <a:spcPct val="150000"/>
              </a:lnSpc>
              <a:spcBef>
                <a:spcPts val="0"/>
              </a:spcBef>
            </a:pPr>
            <a:r>
              <a:rPr lang="zh-CN" altLang="en-US" sz="2200" dirty="0"/>
              <a:t>每个子类要素只能只能参与到一个连通组中</a:t>
            </a:r>
          </a:p>
          <a:p>
            <a:pPr>
              <a:lnSpc>
                <a:spcPct val="150000"/>
              </a:lnSpc>
              <a:spcBef>
                <a:spcPts val="0"/>
              </a:spcBef>
            </a:pPr>
            <a:r>
              <a:rPr lang="zh-CN" altLang="en-US" sz="2200" dirty="0"/>
              <a:t>连通策略在同一个连通组中定义</a:t>
            </a:r>
          </a:p>
          <a:p>
            <a:pPr>
              <a:lnSpc>
                <a:spcPct val="150000"/>
              </a:lnSpc>
              <a:spcBef>
                <a:spcPts val="0"/>
              </a:spcBef>
              <a:buNone/>
            </a:pPr>
            <a:r>
              <a:rPr lang="zh-CN" altLang="en-US" sz="2200" dirty="0"/>
              <a:t>   默认情况下，不同连通组中的线要素不连通</a:t>
            </a:r>
          </a:p>
          <a:p>
            <a:pPr>
              <a:lnSpc>
                <a:spcPct val="150000"/>
              </a:lnSpc>
              <a:spcBef>
                <a:spcPts val="0"/>
              </a:spcBef>
            </a:pPr>
            <a:r>
              <a:rPr lang="zh-CN" altLang="en-US" sz="2200" dirty="0"/>
              <a:t>可以使用点要素定义不同连通组中的线要素的连通性</a:t>
            </a:r>
          </a:p>
          <a:p>
            <a:endParaRPr lang="en-US" altLang="zh-CN" sz="2000" dirty="0">
              <a:ea typeface="黑体" panose="02010609060101010101" pitchFamily="49" charset="-122"/>
            </a:endParaRPr>
          </a:p>
          <a:p>
            <a:pPr eaLnBrk="1" hangingPunct="1">
              <a:lnSpc>
                <a:spcPct val="90000"/>
              </a:lnSpc>
            </a:pPr>
            <a:endParaRPr lang="zh-CN" altLang="en-US" sz="2000" dirty="0">
              <a:latin typeface="黑体" panose="02010609060101010101" pitchFamily="49" charset="-122"/>
              <a:ea typeface="黑体" panose="02010609060101010101" pitchFamily="49" charset="-122"/>
            </a:endParaRPr>
          </a:p>
          <a:p>
            <a:pPr eaLnBrk="1" hangingPunct="1">
              <a:lnSpc>
                <a:spcPct val="90000"/>
              </a:lnSpc>
            </a:pPr>
            <a:endParaRPr lang="en-US" altLang="zh-CN" sz="2800" dirty="0">
              <a:latin typeface="黑体" panose="02010609060101010101" pitchFamily="49" charset="-122"/>
              <a:ea typeface="黑体" panose="02010609060101010101" pitchFamily="49" charset="-122"/>
            </a:endParaRPr>
          </a:p>
        </p:txBody>
      </p:sp>
      <p:sp>
        <p:nvSpPr>
          <p:cNvPr id="37890" name="Rectangle 2"/>
          <p:cNvSpPr>
            <a:spLocks noGrp="1" noChangeArrowheads="1"/>
          </p:cNvSpPr>
          <p:nvPr>
            <p:ph type="title"/>
          </p:nvPr>
        </p:nvSpPr>
        <p:spPr>
          <a:xfrm>
            <a:off x="837828" y="100502"/>
            <a:ext cx="9611098" cy="1371600"/>
          </a:xfrm>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solidFill>
                  <a:schemeClr val="accent1"/>
                </a:solidFill>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661" y="3727686"/>
            <a:ext cx="5259670" cy="28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460" y="1884844"/>
            <a:ext cx="406717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矩形 1"/>
          <p:cNvSpPr/>
          <p:nvPr/>
        </p:nvSpPr>
        <p:spPr>
          <a:xfrm>
            <a:off x="6535601" y="1034867"/>
            <a:ext cx="345707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       连通组</a:t>
            </a:r>
            <a:endParaRPr kumimoji="0" lang="en-US" altLang="zh-CN" sz="24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Connectivity Groups</a:t>
            </a:r>
            <a:r>
              <a:rPr kumimoji="0" lang="zh-CN" altLang="en-US" sz="2400" b="1" i="0" u="none" strike="noStrike" kern="1200" cap="none" spc="0" normalizeH="0" baseline="0" noProof="0" dirty="0">
                <a:ln>
                  <a:noFill/>
                </a:ln>
                <a:solidFill>
                  <a:srgbClr val="FFBD47"/>
                </a:solidFill>
                <a:effectLst/>
                <a:uLnTx/>
                <a:uFillTx/>
                <a:latin typeface="宋体" panose="02010600030101010101" pitchFamily="2" charset="-122"/>
                <a:ea typeface="宋体"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193649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idx="11"/>
          </p:nvPr>
        </p:nvSpPr>
        <p:spPr/>
        <p:txBody>
          <a:bodyPr>
            <a:normAutofit lnSpcReduction="10000"/>
          </a:bodyPr>
          <a:lstStyle/>
          <a:p>
            <a:r>
              <a:rPr lang="zh-CN" altLang="en-US" b="1" dirty="0">
                <a:solidFill>
                  <a:schemeClr val="accent1"/>
                </a:solidFill>
                <a:latin typeface="黑体" panose="02010609060101010101" pitchFamily="49" charset="-122"/>
                <a:ea typeface="黑体" panose="02010609060101010101" pitchFamily="49" charset="-122"/>
              </a:rPr>
              <a:t>网络连通策略</a:t>
            </a:r>
            <a:endParaRPr lang="en-US" altLang="zh-CN" b="1" dirty="0">
              <a:solidFill>
                <a:schemeClr val="accent1"/>
              </a:solidFill>
            </a:endParaRPr>
          </a:p>
          <a:p>
            <a:pPr lvl="1"/>
            <a:r>
              <a:rPr lang="zh-CN" altLang="en-US" b="1" dirty="0"/>
              <a:t>线要素</a:t>
            </a:r>
            <a:r>
              <a:rPr lang="en-US" altLang="zh-CN" b="1" dirty="0"/>
              <a:t>(</a:t>
            </a:r>
            <a:r>
              <a:rPr lang="zh-CN" altLang="en-US" b="1" dirty="0"/>
              <a:t>边线</a:t>
            </a:r>
            <a:r>
              <a:rPr lang="en-US" altLang="zh-CN" b="1" dirty="0"/>
              <a:t>)</a:t>
            </a:r>
          </a:p>
          <a:p>
            <a:pPr lvl="2"/>
            <a:r>
              <a:rPr lang="zh-CN" altLang="en-US" sz="2200" dirty="0"/>
              <a:t>端点连通（</a:t>
            </a:r>
            <a:r>
              <a:rPr lang="en-US" altLang="zh-CN" sz="2200" dirty="0"/>
              <a:t>Endpoints</a:t>
            </a:r>
            <a:r>
              <a:rPr lang="zh-CN" altLang="en-US" sz="2200" dirty="0"/>
              <a:t>）</a:t>
            </a:r>
          </a:p>
          <a:p>
            <a:pPr lvl="2"/>
            <a:r>
              <a:rPr lang="zh-CN" altLang="en-US" sz="2200" dirty="0"/>
              <a:t>任意节点（</a:t>
            </a:r>
            <a:r>
              <a:rPr lang="en-US" altLang="zh-CN" sz="2200" dirty="0"/>
              <a:t>Any vertexes</a:t>
            </a:r>
            <a:r>
              <a:rPr lang="zh-CN" altLang="en-US" sz="2200" dirty="0"/>
              <a:t>）</a:t>
            </a:r>
          </a:p>
          <a:p>
            <a:pPr lvl="1"/>
            <a:r>
              <a:rPr lang="zh-CN" altLang="en-US" b="1" dirty="0"/>
              <a:t>点要素</a:t>
            </a:r>
            <a:r>
              <a:rPr lang="en-US" altLang="zh-CN" b="1" dirty="0"/>
              <a:t>(</a:t>
            </a:r>
            <a:r>
              <a:rPr lang="zh-CN" altLang="en-US" b="1" dirty="0"/>
              <a:t>交汇点</a:t>
            </a:r>
            <a:r>
              <a:rPr lang="en-US" altLang="zh-CN" b="1" dirty="0"/>
              <a:t>)</a:t>
            </a:r>
          </a:p>
          <a:p>
            <a:pPr lvl="2"/>
            <a:r>
              <a:rPr lang="zh-CN" altLang="en-US" sz="2200" dirty="0"/>
              <a:t>依据边线规则（ </a:t>
            </a:r>
            <a:r>
              <a:rPr lang="en-US" altLang="zh-CN" sz="2200" dirty="0"/>
              <a:t>Honor</a:t>
            </a:r>
            <a:r>
              <a:rPr lang="zh-CN" altLang="en-US" sz="2200" dirty="0"/>
              <a:t>）</a:t>
            </a:r>
          </a:p>
          <a:p>
            <a:pPr lvl="2"/>
            <a:r>
              <a:rPr lang="zh-CN" altLang="en-US" sz="2200" dirty="0"/>
              <a:t>交点处连通（</a:t>
            </a:r>
            <a:r>
              <a:rPr lang="en-US" altLang="zh-CN" sz="2200" dirty="0"/>
              <a:t>Override</a:t>
            </a:r>
            <a:r>
              <a:rPr lang="zh-CN" altLang="en-US" sz="2200" dirty="0"/>
              <a:t>）</a:t>
            </a:r>
          </a:p>
          <a:p>
            <a:pPr lvl="2"/>
            <a:r>
              <a:rPr lang="zh-CN" altLang="en-US" sz="2200" dirty="0"/>
              <a:t>高程字段（</a:t>
            </a:r>
            <a:r>
              <a:rPr lang="en-US" altLang="zh-CN" sz="2200" dirty="0"/>
              <a:t>Elevation Field</a:t>
            </a:r>
            <a:r>
              <a:rPr lang="zh-CN" altLang="en-US" sz="2200" dirty="0"/>
              <a:t>）</a:t>
            </a:r>
          </a:p>
        </p:txBody>
      </p:sp>
      <p:sp>
        <p:nvSpPr>
          <p:cNvPr id="38914"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endParaRPr lang="en-US" altLang="zh-CN" sz="2800" b="1" dirty="0">
              <a:solidFill>
                <a:schemeClr val="accent1"/>
              </a:solidFill>
              <a:latin typeface="黑体" panose="02010609060101010101" pitchFamily="49" charset="-122"/>
              <a:ea typeface="黑体" panose="02010609060101010101" pitchFamily="49" charset="-122"/>
            </a:endParaRPr>
          </a:p>
        </p:txBody>
      </p:sp>
      <p:sp>
        <p:nvSpPr>
          <p:cNvPr id="2" name="矩形 1"/>
          <p:cNvSpPr/>
          <p:nvPr/>
        </p:nvSpPr>
        <p:spPr>
          <a:xfrm>
            <a:off x="1341884" y="1465620"/>
            <a:ext cx="18473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FFBD47"/>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82231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3267" name="Rectangle 3"/>
          <p:cNvSpPr>
            <a:spLocks noGrp="1" noChangeArrowheads="1"/>
          </p:cNvSpPr>
          <p:nvPr>
            <p:ph idx="11"/>
          </p:nvPr>
        </p:nvSpPr>
        <p:spPr>
          <a:xfrm>
            <a:off x="1125861" y="1988840"/>
            <a:ext cx="6192687" cy="4676624"/>
          </a:xfrm>
        </p:spPr>
        <p:txBody>
          <a:bodyPr>
            <a:normAutofit lnSpcReduction="10000"/>
          </a:bodyPr>
          <a:lstStyle/>
          <a:p>
            <a:pPr algn="just">
              <a:lnSpc>
                <a:spcPct val="120000"/>
              </a:lnSpc>
            </a:pPr>
            <a:r>
              <a:rPr lang="zh-CN" altLang="en-US" sz="2600" b="1" dirty="0">
                <a:solidFill>
                  <a:srgbClr val="FF0000"/>
                </a:solidFill>
                <a:latin typeface="微软雅黑" panose="020B0503020204020204" pitchFamily="34" charset="-122"/>
                <a:ea typeface="微软雅黑" panose="020B0503020204020204" pitchFamily="34" charset="-122"/>
              </a:rPr>
              <a:t>领域分析：是确定要素邻近范围，或是识别彼此间最接近的要素。</a:t>
            </a:r>
            <a:endParaRPr lang="en-US" altLang="zh-CN" sz="2600" b="1" dirty="0">
              <a:solidFill>
                <a:srgbClr val="FF0000"/>
              </a:solidFill>
              <a:latin typeface="微软雅黑" panose="020B0503020204020204" pitchFamily="34" charset="-122"/>
              <a:ea typeface="微软雅黑" panose="020B0503020204020204" pitchFamily="34" charset="-122"/>
            </a:endParaRPr>
          </a:p>
          <a:p>
            <a:pPr algn="just">
              <a:lnSpc>
                <a:spcPct val="120000"/>
              </a:lnSpc>
            </a:pPr>
            <a:r>
              <a:rPr lang="en-US" altLang="zh-CN" sz="2600" b="1" dirty="0"/>
              <a:t>【</a:t>
            </a:r>
            <a:r>
              <a:rPr lang="zh-CN" altLang="en-US" sz="2600" b="1" dirty="0"/>
              <a:t>分析工具</a:t>
            </a:r>
            <a:r>
              <a:rPr lang="en-US" altLang="zh-CN" sz="2600" b="1" dirty="0"/>
              <a:t>】|【</a:t>
            </a:r>
            <a:r>
              <a:rPr lang="zh-CN" altLang="en-US" sz="2600" b="1" dirty="0"/>
              <a:t>邻域分析工具箱</a:t>
            </a:r>
            <a:r>
              <a:rPr lang="en-US" altLang="zh-CN" sz="2600" b="1" dirty="0"/>
              <a:t>】</a:t>
            </a:r>
          </a:p>
          <a:p>
            <a:pPr lvl="1" algn="just">
              <a:lnSpc>
                <a:spcPct val="120000"/>
              </a:lnSpc>
            </a:pPr>
            <a:r>
              <a:rPr lang="zh-CN" altLang="en-US" sz="2200" b="1" dirty="0"/>
              <a:t>缓冲区</a:t>
            </a:r>
            <a:endParaRPr lang="en-US" altLang="zh-CN" sz="2200" b="1" dirty="0"/>
          </a:p>
          <a:p>
            <a:pPr lvl="1" algn="just">
              <a:lnSpc>
                <a:spcPct val="120000"/>
              </a:lnSpc>
            </a:pPr>
            <a:r>
              <a:rPr lang="zh-CN" altLang="en-US" sz="2200" b="1" dirty="0"/>
              <a:t>泰森多边形</a:t>
            </a:r>
            <a:endParaRPr lang="en-US" altLang="zh-CN" sz="2200" b="1" dirty="0"/>
          </a:p>
          <a:p>
            <a:pPr lvl="1" algn="just">
              <a:lnSpc>
                <a:spcPct val="120000"/>
              </a:lnSpc>
            </a:pPr>
            <a:r>
              <a:rPr lang="zh-CN" altLang="en-US" sz="2200" b="1" dirty="0"/>
              <a:t>邻近分析</a:t>
            </a:r>
            <a:endParaRPr lang="en-US" altLang="zh-CN" sz="2200" b="1" dirty="0"/>
          </a:p>
          <a:p>
            <a:pPr lvl="2" algn="just">
              <a:lnSpc>
                <a:spcPct val="120000"/>
              </a:lnSpc>
            </a:pPr>
            <a:r>
              <a:rPr lang="zh-CN" altLang="en-US" sz="2200" b="1" dirty="0"/>
              <a:t>点距离</a:t>
            </a:r>
            <a:endParaRPr lang="en-US" altLang="zh-CN" sz="2200" b="1" dirty="0"/>
          </a:p>
          <a:p>
            <a:pPr lvl="2" algn="just">
              <a:lnSpc>
                <a:spcPct val="120000"/>
              </a:lnSpc>
            </a:pPr>
            <a:r>
              <a:rPr lang="zh-CN" altLang="en-US" sz="2200" b="1" dirty="0"/>
              <a:t>近邻分析</a:t>
            </a:r>
            <a:endParaRPr lang="en-US" altLang="zh-CN" sz="2200" b="1" dirty="0"/>
          </a:p>
          <a:p>
            <a:pPr lvl="2" algn="just">
              <a:lnSpc>
                <a:spcPct val="120000"/>
              </a:lnSpc>
            </a:pPr>
            <a:r>
              <a:rPr lang="zh-CN" altLang="en-US" sz="2200" b="1" dirty="0"/>
              <a:t>面邻域</a:t>
            </a:r>
            <a:endParaRPr lang="en-US" altLang="zh-CN" sz="2200" b="1" dirty="0"/>
          </a:p>
          <a:p>
            <a:pPr lvl="2" algn="just">
              <a:lnSpc>
                <a:spcPct val="120000"/>
              </a:lnSpc>
            </a:pPr>
            <a:r>
              <a:rPr lang="zh-CN" altLang="en-US" sz="2200" b="1" dirty="0"/>
              <a:t>生成近邻表</a:t>
            </a:r>
            <a:endParaRPr lang="en-US" altLang="zh-CN" sz="2200" b="1" dirty="0"/>
          </a:p>
          <a:p>
            <a:pPr algn="just">
              <a:lnSpc>
                <a:spcPct val="120000"/>
              </a:lnSpc>
            </a:pPr>
            <a:endParaRPr lang="en-US" altLang="zh-CN" dirty="0"/>
          </a:p>
        </p:txBody>
      </p:sp>
      <p:sp>
        <p:nvSpPr>
          <p:cNvPr id="3584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p>
        </p:txBody>
      </p:sp>
      <p:pic>
        <p:nvPicPr>
          <p:cNvPr id="3" name="图片 2"/>
          <p:cNvPicPr>
            <a:picLocks noChangeAspect="1"/>
          </p:cNvPicPr>
          <p:nvPr/>
        </p:nvPicPr>
        <p:blipFill>
          <a:blip r:embed="rId3"/>
          <a:stretch>
            <a:fillRect/>
          </a:stretch>
        </p:blipFill>
        <p:spPr>
          <a:xfrm>
            <a:off x="7318548" y="404664"/>
            <a:ext cx="4182320" cy="5956638"/>
          </a:xfrm>
          <a:prstGeom prst="rect">
            <a:avLst/>
          </a:prstGeom>
        </p:spPr>
      </p:pic>
    </p:spTree>
    <p:extLst>
      <p:ext uri="{BB962C8B-B14F-4D97-AF65-F5344CB8AC3E}">
        <p14:creationId xmlns:p14="http://schemas.microsoft.com/office/powerpoint/2010/main" val="144202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4771" name="Group 3"/>
          <p:cNvGraphicFramePr>
            <a:graphicFrameLocks noGrp="1"/>
          </p:cNvGraphicFramePr>
          <p:nvPr>
            <p:ph idx="11"/>
          </p:nvPr>
        </p:nvGraphicFramePr>
        <p:xfrm>
          <a:off x="1116011" y="1988840"/>
          <a:ext cx="9144001" cy="4824832"/>
        </p:xfrm>
        <a:graphic>
          <a:graphicData uri="http://schemas.openxmlformats.org/drawingml/2006/table">
            <a:tbl>
              <a:tblPr/>
              <a:tblGrid>
                <a:gridCol w="2651573">
                  <a:extLst>
                    <a:ext uri="{9D8B030D-6E8A-4147-A177-3AD203B41FA5}">
                      <a16:colId xmlns:a16="http://schemas.microsoft.com/office/drawing/2014/main" val="20000"/>
                    </a:ext>
                  </a:extLst>
                </a:gridCol>
                <a:gridCol w="6492428">
                  <a:extLst>
                    <a:ext uri="{9D8B030D-6E8A-4147-A177-3AD203B41FA5}">
                      <a16:colId xmlns:a16="http://schemas.microsoft.com/office/drawing/2014/main" val="20001"/>
                    </a:ext>
                  </a:extLst>
                </a:gridCol>
              </a:tblGrid>
              <a:tr h="76608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       线要素（边线）</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7756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端点连通</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边线只能在端点处与其它边线或交汇点连 通。</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56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任意节点连通</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一条边线可以与其它边线或交汇点的任意节点处连通。</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561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       点要素</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交汇点</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7756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依边线连通</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根据边线元素的连通性策略决定交汇点与边 线的连通性。</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756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交点处连通</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交汇点与边线的连通策略为任意节点处连 通。忽略边线的连通策略。</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096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dirty="0">
                <a:solidFill>
                  <a:schemeClr val="accent1"/>
                </a:solidFill>
                <a:latin typeface="黑体" panose="02010609060101010101" pitchFamily="49" charset="-122"/>
                <a:ea typeface="黑体" panose="02010609060101010101" pitchFamily="49" charset="-122"/>
              </a:rPr>
              <a:t>连通性策略</a:t>
            </a:r>
          </a:p>
        </p:txBody>
      </p:sp>
    </p:spTree>
    <p:extLst>
      <p:ext uri="{BB962C8B-B14F-4D97-AF65-F5344CB8AC3E}">
        <p14:creationId xmlns:p14="http://schemas.microsoft.com/office/powerpoint/2010/main" val="1489060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1"/>
          </p:nvPr>
        </p:nvSpPr>
        <p:spPr/>
        <p:txBody>
          <a:bodyPr/>
          <a:lstStyle/>
          <a:p>
            <a:pPr eaLnBrk="1" hangingPunct="1"/>
            <a:r>
              <a:rPr lang="zh-CN" altLang="en-US" dirty="0"/>
              <a:t>端点连通（</a:t>
            </a:r>
            <a:r>
              <a:rPr lang="en-US" altLang="zh-CN" dirty="0"/>
              <a:t>Endpoints</a:t>
            </a:r>
            <a:r>
              <a:rPr lang="zh-CN" altLang="en-US" dirty="0"/>
              <a:t>）</a:t>
            </a:r>
          </a:p>
          <a:p>
            <a:pPr eaLnBrk="1" hangingPunct="1"/>
            <a:endParaRPr lang="zh-CN" altLang="en-US"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r>
              <a:rPr lang="zh-CN" altLang="en-US" dirty="0"/>
              <a:t>任意节点连通（</a:t>
            </a:r>
            <a:r>
              <a:rPr lang="en-US" altLang="zh-CN" b="1" i="1" dirty="0"/>
              <a:t>Any vertexes</a:t>
            </a:r>
            <a:r>
              <a:rPr lang="zh-CN" altLang="en-US" dirty="0"/>
              <a:t>） </a:t>
            </a:r>
          </a:p>
        </p:txBody>
      </p:sp>
      <p:sp>
        <p:nvSpPr>
          <p:cNvPr id="41986"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边线连通策略</a:t>
            </a:r>
          </a:p>
        </p:txBody>
      </p:sp>
      <p:grpSp>
        <p:nvGrpSpPr>
          <p:cNvPr id="41988" name="Group 4"/>
          <p:cNvGrpSpPr>
            <a:grpSpLocks/>
          </p:cNvGrpSpPr>
          <p:nvPr/>
        </p:nvGrpSpPr>
        <p:grpSpPr bwMode="auto">
          <a:xfrm>
            <a:off x="1846263" y="1916114"/>
            <a:ext cx="8302625" cy="1609725"/>
            <a:chOff x="660" y="2830"/>
            <a:chExt cx="13074" cy="2534"/>
          </a:xfrm>
        </p:grpSpPr>
        <p:sp>
          <p:nvSpPr>
            <p:cNvPr id="42042" name="Freeform 5"/>
            <p:cNvSpPr>
              <a:spLocks/>
            </p:cNvSpPr>
            <p:nvPr/>
          </p:nvSpPr>
          <p:spPr bwMode="auto">
            <a:xfrm>
              <a:off x="5235" y="3922"/>
              <a:ext cx="3915" cy="1440"/>
            </a:xfrm>
            <a:custGeom>
              <a:avLst/>
              <a:gdLst>
                <a:gd name="T0" fmla="*/ 3132 w 3915"/>
                <a:gd name="T1" fmla="*/ 1440 h 1440"/>
                <a:gd name="T2" fmla="*/ 0 w 3915"/>
                <a:gd name="T3" fmla="*/ 1440 h 1440"/>
                <a:gd name="T4" fmla="*/ 783 w 3915"/>
                <a:gd name="T5" fmla="*/ 0 h 1440"/>
                <a:gd name="T6" fmla="*/ 3915 w 3915"/>
                <a:gd name="T7" fmla="*/ 0 h 1440"/>
                <a:gd name="T8" fmla="*/ 3132 w 3915"/>
                <a:gd name="T9" fmla="*/ 1440 h 1440"/>
                <a:gd name="T10" fmla="*/ 0 60000 65536"/>
                <a:gd name="T11" fmla="*/ 0 60000 65536"/>
                <a:gd name="T12" fmla="*/ 0 60000 65536"/>
                <a:gd name="T13" fmla="*/ 0 60000 65536"/>
                <a:gd name="T14" fmla="*/ 0 60000 65536"/>
                <a:gd name="T15" fmla="*/ 0 w 3915"/>
                <a:gd name="T16" fmla="*/ 0 h 1440"/>
                <a:gd name="T17" fmla="*/ 3915 w 3915"/>
                <a:gd name="T18" fmla="*/ 1440 h 1440"/>
              </a:gdLst>
              <a:ahLst/>
              <a:cxnLst>
                <a:cxn ang="T10">
                  <a:pos x="T0" y="T1"/>
                </a:cxn>
                <a:cxn ang="T11">
                  <a:pos x="T2" y="T3"/>
                </a:cxn>
                <a:cxn ang="T12">
                  <a:pos x="T4" y="T5"/>
                </a:cxn>
                <a:cxn ang="T13">
                  <a:pos x="T6" y="T7"/>
                </a:cxn>
                <a:cxn ang="T14">
                  <a:pos x="T8" y="T9"/>
                </a:cxn>
              </a:cxnLst>
              <a:rect l="T15" t="T16" r="T17" b="T18"/>
              <a:pathLst>
                <a:path w="3915" h="1440">
                  <a:moveTo>
                    <a:pt x="3132" y="1440"/>
                  </a:moveTo>
                  <a:lnTo>
                    <a:pt x="0" y="1440"/>
                  </a:lnTo>
                  <a:lnTo>
                    <a:pt x="783" y="0"/>
                  </a:lnTo>
                  <a:lnTo>
                    <a:pt x="3915"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3" name="Freeform 6"/>
            <p:cNvSpPr>
              <a:spLocks/>
            </p:cNvSpPr>
            <p:nvPr/>
          </p:nvSpPr>
          <p:spPr bwMode="auto">
            <a:xfrm>
              <a:off x="6095" y="4626"/>
              <a:ext cx="2059" cy="0"/>
            </a:xfrm>
            <a:custGeom>
              <a:avLst/>
              <a:gdLst>
                <a:gd name="T0" fmla="*/ 0 w 2059"/>
                <a:gd name="T1" fmla="*/ 2059 w 2059"/>
                <a:gd name="T2" fmla="*/ 0 60000 65536"/>
                <a:gd name="T3" fmla="*/ 0 60000 65536"/>
                <a:gd name="T4" fmla="*/ 0 w 2059"/>
                <a:gd name="T5" fmla="*/ 2059 w 2059"/>
              </a:gdLst>
              <a:ahLst/>
              <a:cxnLst>
                <a:cxn ang="T2">
                  <a:pos x="T0" y="0"/>
                </a:cxn>
                <a:cxn ang="T3">
                  <a:pos x="T1" y="0"/>
                </a:cxn>
              </a:cxnLst>
              <a:rect l="T4" t="0" r="T5" b="0"/>
              <a:pathLst>
                <a:path w="2059">
                  <a:moveTo>
                    <a:pt x="0" y="0"/>
                  </a:moveTo>
                  <a:lnTo>
                    <a:pt x="2059"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4" name="Freeform 7"/>
            <p:cNvSpPr>
              <a:spLocks/>
            </p:cNvSpPr>
            <p:nvPr/>
          </p:nvSpPr>
          <p:spPr bwMode="auto">
            <a:xfrm>
              <a:off x="5940" y="4530"/>
              <a:ext cx="265" cy="196"/>
            </a:xfrm>
            <a:custGeom>
              <a:avLst/>
              <a:gdLst>
                <a:gd name="T0" fmla="*/ 264 w 265"/>
                <a:gd name="T1" fmla="*/ 78 h 196"/>
                <a:gd name="T2" fmla="*/ 234 w 265"/>
                <a:gd name="T3" fmla="*/ 138 h 196"/>
                <a:gd name="T4" fmla="*/ 185 w 265"/>
                <a:gd name="T5" fmla="*/ 174 h 196"/>
                <a:gd name="T6" fmla="*/ 122 w 265"/>
                <a:gd name="T7" fmla="*/ 194 h 196"/>
                <a:gd name="T8" fmla="*/ 92 w 265"/>
                <a:gd name="T9" fmla="*/ 196 h 196"/>
                <a:gd name="T10" fmla="*/ 83 w 265"/>
                <a:gd name="T11" fmla="*/ 195 h 196"/>
                <a:gd name="T12" fmla="*/ 21 w 265"/>
                <a:gd name="T13" fmla="*/ 171 h 196"/>
                <a:gd name="T14" fmla="*/ 0 w 265"/>
                <a:gd name="T15" fmla="*/ 125 h 196"/>
                <a:gd name="T16" fmla="*/ 0 w 265"/>
                <a:gd name="T17" fmla="*/ 117 h 196"/>
                <a:gd name="T18" fmla="*/ 30 w 265"/>
                <a:gd name="T19" fmla="*/ 58 h 196"/>
                <a:gd name="T20" fmla="*/ 79 w 265"/>
                <a:gd name="T21" fmla="*/ 22 h 196"/>
                <a:gd name="T22" fmla="*/ 142 w 265"/>
                <a:gd name="T23" fmla="*/ 1 h 196"/>
                <a:gd name="T24" fmla="*/ 172 w 265"/>
                <a:gd name="T25" fmla="*/ 0 h 196"/>
                <a:gd name="T26" fmla="*/ 182 w 265"/>
                <a:gd name="T27" fmla="*/ 0 h 196"/>
                <a:gd name="T28" fmla="*/ 244 w 265"/>
                <a:gd name="T29" fmla="*/ 24 h 196"/>
                <a:gd name="T30" fmla="*/ 265 w 265"/>
                <a:gd name="T31" fmla="*/ 71 h 196"/>
                <a:gd name="T32" fmla="*/ 264 w 265"/>
                <a:gd name="T33" fmla="*/ 78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264" y="78"/>
                  </a:moveTo>
                  <a:lnTo>
                    <a:pt x="234" y="138"/>
                  </a:lnTo>
                  <a:lnTo>
                    <a:pt x="185" y="174"/>
                  </a:lnTo>
                  <a:lnTo>
                    <a:pt x="122" y="194"/>
                  </a:lnTo>
                  <a:lnTo>
                    <a:pt x="92" y="196"/>
                  </a:lnTo>
                  <a:lnTo>
                    <a:pt x="83" y="195"/>
                  </a:lnTo>
                  <a:lnTo>
                    <a:pt x="21" y="171"/>
                  </a:lnTo>
                  <a:lnTo>
                    <a:pt x="0" y="125"/>
                  </a:lnTo>
                  <a:lnTo>
                    <a:pt x="0" y="117"/>
                  </a:lnTo>
                  <a:lnTo>
                    <a:pt x="30" y="58"/>
                  </a:lnTo>
                  <a:lnTo>
                    <a:pt x="79" y="22"/>
                  </a:lnTo>
                  <a:lnTo>
                    <a:pt x="142" y="1"/>
                  </a:lnTo>
                  <a:lnTo>
                    <a:pt x="172" y="0"/>
                  </a:lnTo>
                  <a:lnTo>
                    <a:pt x="182" y="0"/>
                  </a:lnTo>
                  <a:lnTo>
                    <a:pt x="244" y="24"/>
                  </a:lnTo>
                  <a:lnTo>
                    <a:pt x="265" y="71"/>
                  </a:lnTo>
                  <a:lnTo>
                    <a:pt x="264" y="78"/>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5" name="Freeform 8"/>
            <p:cNvSpPr>
              <a:spLocks/>
            </p:cNvSpPr>
            <p:nvPr/>
          </p:nvSpPr>
          <p:spPr bwMode="auto">
            <a:xfrm>
              <a:off x="5940" y="4530"/>
              <a:ext cx="265" cy="196"/>
            </a:xfrm>
            <a:custGeom>
              <a:avLst/>
              <a:gdLst>
                <a:gd name="T0" fmla="*/ 100 w 265"/>
                <a:gd name="T1" fmla="*/ 12 h 196"/>
                <a:gd name="T2" fmla="*/ 44 w 265"/>
                <a:gd name="T3" fmla="*/ 45 h 196"/>
                <a:gd name="T4" fmla="*/ 6 w 265"/>
                <a:gd name="T5" fmla="*/ 95 h 196"/>
                <a:gd name="T6" fmla="*/ 0 w 265"/>
                <a:gd name="T7" fmla="*/ 125 h 196"/>
                <a:gd name="T8" fmla="*/ 0 w 265"/>
                <a:gd name="T9" fmla="*/ 132 h 196"/>
                <a:gd name="T10" fmla="*/ 40 w 265"/>
                <a:gd name="T11" fmla="*/ 184 h 196"/>
                <a:gd name="T12" fmla="*/ 92 w 265"/>
                <a:gd name="T13" fmla="*/ 196 h 196"/>
                <a:gd name="T14" fmla="*/ 102 w 265"/>
                <a:gd name="T15" fmla="*/ 196 h 196"/>
                <a:gd name="T16" fmla="*/ 165 w 265"/>
                <a:gd name="T17" fmla="*/ 183 h 196"/>
                <a:gd name="T18" fmla="*/ 220 w 265"/>
                <a:gd name="T19" fmla="*/ 151 h 196"/>
                <a:gd name="T20" fmla="*/ 258 w 265"/>
                <a:gd name="T21" fmla="*/ 101 h 196"/>
                <a:gd name="T22" fmla="*/ 265 w 265"/>
                <a:gd name="T23" fmla="*/ 71 h 196"/>
                <a:gd name="T24" fmla="*/ 264 w 265"/>
                <a:gd name="T25" fmla="*/ 63 h 196"/>
                <a:gd name="T26" fmla="*/ 224 w 265"/>
                <a:gd name="T27" fmla="*/ 11 h 196"/>
                <a:gd name="T28" fmla="*/ 172 w 265"/>
                <a:gd name="T29" fmla="*/ 0 h 196"/>
                <a:gd name="T30" fmla="*/ 162 w 265"/>
                <a:gd name="T31" fmla="*/ 0 h 196"/>
                <a:gd name="T32" fmla="*/ 100 w 265"/>
                <a:gd name="T33" fmla="*/ 12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100" y="12"/>
                  </a:moveTo>
                  <a:lnTo>
                    <a:pt x="44" y="45"/>
                  </a:lnTo>
                  <a:lnTo>
                    <a:pt x="6" y="95"/>
                  </a:lnTo>
                  <a:lnTo>
                    <a:pt x="0" y="125"/>
                  </a:lnTo>
                  <a:lnTo>
                    <a:pt x="0" y="132"/>
                  </a:lnTo>
                  <a:lnTo>
                    <a:pt x="40" y="184"/>
                  </a:lnTo>
                  <a:lnTo>
                    <a:pt x="92" y="196"/>
                  </a:lnTo>
                  <a:lnTo>
                    <a:pt x="102" y="196"/>
                  </a:lnTo>
                  <a:lnTo>
                    <a:pt x="165" y="183"/>
                  </a:lnTo>
                  <a:lnTo>
                    <a:pt x="220" y="151"/>
                  </a:lnTo>
                  <a:lnTo>
                    <a:pt x="258" y="101"/>
                  </a:lnTo>
                  <a:lnTo>
                    <a:pt x="265" y="71"/>
                  </a:lnTo>
                  <a:lnTo>
                    <a:pt x="264" y="63"/>
                  </a:lnTo>
                  <a:lnTo>
                    <a:pt x="224" y="11"/>
                  </a:lnTo>
                  <a:lnTo>
                    <a:pt x="172" y="0"/>
                  </a:lnTo>
                  <a:lnTo>
                    <a:pt x="162" y="0"/>
                  </a:lnTo>
                  <a:lnTo>
                    <a:pt x="100" y="12"/>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6" name="Freeform 9"/>
            <p:cNvSpPr>
              <a:spLocks/>
            </p:cNvSpPr>
            <p:nvPr/>
          </p:nvSpPr>
          <p:spPr bwMode="auto">
            <a:xfrm>
              <a:off x="8100" y="4530"/>
              <a:ext cx="265" cy="196"/>
            </a:xfrm>
            <a:custGeom>
              <a:avLst/>
              <a:gdLst>
                <a:gd name="T0" fmla="*/ 264 w 265"/>
                <a:gd name="T1" fmla="*/ 78 h 196"/>
                <a:gd name="T2" fmla="*/ 234 w 265"/>
                <a:gd name="T3" fmla="*/ 138 h 196"/>
                <a:gd name="T4" fmla="*/ 185 w 265"/>
                <a:gd name="T5" fmla="*/ 174 h 196"/>
                <a:gd name="T6" fmla="*/ 122 w 265"/>
                <a:gd name="T7" fmla="*/ 194 h 196"/>
                <a:gd name="T8" fmla="*/ 92 w 265"/>
                <a:gd name="T9" fmla="*/ 196 h 196"/>
                <a:gd name="T10" fmla="*/ 83 w 265"/>
                <a:gd name="T11" fmla="*/ 195 h 196"/>
                <a:gd name="T12" fmla="*/ 21 w 265"/>
                <a:gd name="T13" fmla="*/ 171 h 196"/>
                <a:gd name="T14" fmla="*/ 0 w 265"/>
                <a:gd name="T15" fmla="*/ 125 h 196"/>
                <a:gd name="T16" fmla="*/ 0 w 265"/>
                <a:gd name="T17" fmla="*/ 117 h 196"/>
                <a:gd name="T18" fmla="*/ 30 w 265"/>
                <a:gd name="T19" fmla="*/ 58 h 196"/>
                <a:gd name="T20" fmla="*/ 79 w 265"/>
                <a:gd name="T21" fmla="*/ 22 h 196"/>
                <a:gd name="T22" fmla="*/ 142 w 265"/>
                <a:gd name="T23" fmla="*/ 1 h 196"/>
                <a:gd name="T24" fmla="*/ 172 w 265"/>
                <a:gd name="T25" fmla="*/ 0 h 196"/>
                <a:gd name="T26" fmla="*/ 182 w 265"/>
                <a:gd name="T27" fmla="*/ 0 h 196"/>
                <a:gd name="T28" fmla="*/ 244 w 265"/>
                <a:gd name="T29" fmla="*/ 24 h 196"/>
                <a:gd name="T30" fmla="*/ 265 w 265"/>
                <a:gd name="T31" fmla="*/ 71 h 196"/>
                <a:gd name="T32" fmla="*/ 264 w 265"/>
                <a:gd name="T33" fmla="*/ 78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264" y="78"/>
                  </a:moveTo>
                  <a:lnTo>
                    <a:pt x="234" y="138"/>
                  </a:lnTo>
                  <a:lnTo>
                    <a:pt x="185" y="174"/>
                  </a:lnTo>
                  <a:lnTo>
                    <a:pt x="122" y="194"/>
                  </a:lnTo>
                  <a:lnTo>
                    <a:pt x="92" y="196"/>
                  </a:lnTo>
                  <a:lnTo>
                    <a:pt x="83" y="195"/>
                  </a:lnTo>
                  <a:lnTo>
                    <a:pt x="21" y="171"/>
                  </a:lnTo>
                  <a:lnTo>
                    <a:pt x="0" y="125"/>
                  </a:lnTo>
                  <a:lnTo>
                    <a:pt x="0" y="117"/>
                  </a:lnTo>
                  <a:lnTo>
                    <a:pt x="30" y="58"/>
                  </a:lnTo>
                  <a:lnTo>
                    <a:pt x="79" y="22"/>
                  </a:lnTo>
                  <a:lnTo>
                    <a:pt x="142" y="1"/>
                  </a:lnTo>
                  <a:lnTo>
                    <a:pt x="172" y="0"/>
                  </a:lnTo>
                  <a:lnTo>
                    <a:pt x="182" y="0"/>
                  </a:lnTo>
                  <a:lnTo>
                    <a:pt x="244" y="24"/>
                  </a:lnTo>
                  <a:lnTo>
                    <a:pt x="265" y="71"/>
                  </a:lnTo>
                  <a:lnTo>
                    <a:pt x="264" y="78"/>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7" name="Freeform 10"/>
            <p:cNvSpPr>
              <a:spLocks/>
            </p:cNvSpPr>
            <p:nvPr/>
          </p:nvSpPr>
          <p:spPr bwMode="auto">
            <a:xfrm>
              <a:off x="8100" y="4530"/>
              <a:ext cx="265" cy="196"/>
            </a:xfrm>
            <a:custGeom>
              <a:avLst/>
              <a:gdLst>
                <a:gd name="T0" fmla="*/ 100 w 265"/>
                <a:gd name="T1" fmla="*/ 12 h 196"/>
                <a:gd name="T2" fmla="*/ 44 w 265"/>
                <a:gd name="T3" fmla="*/ 45 h 196"/>
                <a:gd name="T4" fmla="*/ 6 w 265"/>
                <a:gd name="T5" fmla="*/ 95 h 196"/>
                <a:gd name="T6" fmla="*/ 0 w 265"/>
                <a:gd name="T7" fmla="*/ 125 h 196"/>
                <a:gd name="T8" fmla="*/ 0 w 265"/>
                <a:gd name="T9" fmla="*/ 132 h 196"/>
                <a:gd name="T10" fmla="*/ 40 w 265"/>
                <a:gd name="T11" fmla="*/ 184 h 196"/>
                <a:gd name="T12" fmla="*/ 92 w 265"/>
                <a:gd name="T13" fmla="*/ 196 h 196"/>
                <a:gd name="T14" fmla="*/ 102 w 265"/>
                <a:gd name="T15" fmla="*/ 196 h 196"/>
                <a:gd name="T16" fmla="*/ 165 w 265"/>
                <a:gd name="T17" fmla="*/ 183 h 196"/>
                <a:gd name="T18" fmla="*/ 220 w 265"/>
                <a:gd name="T19" fmla="*/ 151 h 196"/>
                <a:gd name="T20" fmla="*/ 258 w 265"/>
                <a:gd name="T21" fmla="*/ 101 h 196"/>
                <a:gd name="T22" fmla="*/ 265 w 265"/>
                <a:gd name="T23" fmla="*/ 71 h 196"/>
                <a:gd name="T24" fmla="*/ 264 w 265"/>
                <a:gd name="T25" fmla="*/ 63 h 196"/>
                <a:gd name="T26" fmla="*/ 224 w 265"/>
                <a:gd name="T27" fmla="*/ 11 h 196"/>
                <a:gd name="T28" fmla="*/ 172 w 265"/>
                <a:gd name="T29" fmla="*/ 0 h 196"/>
                <a:gd name="T30" fmla="*/ 162 w 265"/>
                <a:gd name="T31" fmla="*/ 0 h 196"/>
                <a:gd name="T32" fmla="*/ 100 w 265"/>
                <a:gd name="T33" fmla="*/ 12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100" y="12"/>
                  </a:moveTo>
                  <a:lnTo>
                    <a:pt x="44" y="45"/>
                  </a:lnTo>
                  <a:lnTo>
                    <a:pt x="6" y="95"/>
                  </a:lnTo>
                  <a:lnTo>
                    <a:pt x="0" y="125"/>
                  </a:lnTo>
                  <a:lnTo>
                    <a:pt x="0" y="132"/>
                  </a:lnTo>
                  <a:lnTo>
                    <a:pt x="40" y="184"/>
                  </a:lnTo>
                  <a:lnTo>
                    <a:pt x="92" y="196"/>
                  </a:lnTo>
                  <a:lnTo>
                    <a:pt x="102" y="196"/>
                  </a:lnTo>
                  <a:lnTo>
                    <a:pt x="165" y="183"/>
                  </a:lnTo>
                  <a:lnTo>
                    <a:pt x="220" y="151"/>
                  </a:lnTo>
                  <a:lnTo>
                    <a:pt x="258" y="101"/>
                  </a:lnTo>
                  <a:lnTo>
                    <a:pt x="265" y="71"/>
                  </a:lnTo>
                  <a:lnTo>
                    <a:pt x="264" y="63"/>
                  </a:lnTo>
                  <a:lnTo>
                    <a:pt x="224" y="11"/>
                  </a:lnTo>
                  <a:lnTo>
                    <a:pt x="172" y="0"/>
                  </a:lnTo>
                  <a:lnTo>
                    <a:pt x="162" y="0"/>
                  </a:lnTo>
                  <a:lnTo>
                    <a:pt x="100" y="12"/>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8" name="Freeform 11"/>
            <p:cNvSpPr>
              <a:spLocks/>
            </p:cNvSpPr>
            <p:nvPr/>
          </p:nvSpPr>
          <p:spPr bwMode="auto">
            <a:xfrm>
              <a:off x="6735" y="2921"/>
              <a:ext cx="675" cy="1140"/>
            </a:xfrm>
            <a:custGeom>
              <a:avLst/>
              <a:gdLst>
                <a:gd name="T0" fmla="*/ 0 w 675"/>
                <a:gd name="T1" fmla="*/ 1140 h 1140"/>
                <a:gd name="T2" fmla="*/ 675 w 675"/>
                <a:gd name="T3" fmla="*/ 0 h 1140"/>
                <a:gd name="T4" fmla="*/ 0 60000 65536"/>
                <a:gd name="T5" fmla="*/ 0 60000 65536"/>
                <a:gd name="T6" fmla="*/ 0 w 675"/>
                <a:gd name="T7" fmla="*/ 0 h 1140"/>
                <a:gd name="T8" fmla="*/ 675 w 675"/>
                <a:gd name="T9" fmla="*/ 1140 h 1140"/>
              </a:gdLst>
              <a:ahLst/>
              <a:cxnLst>
                <a:cxn ang="T4">
                  <a:pos x="T0" y="T1"/>
                </a:cxn>
                <a:cxn ang="T5">
                  <a:pos x="T2" y="T3"/>
                </a:cxn>
              </a:cxnLst>
              <a:rect l="T6" t="T7" r="T8" b="T9"/>
              <a:pathLst>
                <a:path w="675" h="1140">
                  <a:moveTo>
                    <a:pt x="0" y="1140"/>
                  </a:moveTo>
                  <a:lnTo>
                    <a:pt x="675"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9" name="Freeform 12"/>
            <p:cNvSpPr>
              <a:spLocks/>
            </p:cNvSpPr>
            <p:nvPr/>
          </p:nvSpPr>
          <p:spPr bwMode="auto">
            <a:xfrm>
              <a:off x="6644" y="3910"/>
              <a:ext cx="266" cy="196"/>
            </a:xfrm>
            <a:custGeom>
              <a:avLst/>
              <a:gdLst>
                <a:gd name="T0" fmla="*/ 266 w 266"/>
                <a:gd name="T1" fmla="*/ 78 h 196"/>
                <a:gd name="T2" fmla="*/ 236 w 266"/>
                <a:gd name="T3" fmla="*/ 138 h 196"/>
                <a:gd name="T4" fmla="*/ 186 w 266"/>
                <a:gd name="T5" fmla="*/ 174 h 196"/>
                <a:gd name="T6" fmla="*/ 124 w 266"/>
                <a:gd name="T7" fmla="*/ 194 h 196"/>
                <a:gd name="T8" fmla="*/ 93 w 266"/>
                <a:gd name="T9" fmla="*/ 196 h 196"/>
                <a:gd name="T10" fmla="*/ 84 w 266"/>
                <a:gd name="T11" fmla="*/ 196 h 196"/>
                <a:gd name="T12" fmla="*/ 21 w 266"/>
                <a:gd name="T13" fmla="*/ 171 h 196"/>
                <a:gd name="T14" fmla="*/ 0 w 266"/>
                <a:gd name="T15" fmla="*/ 125 h 196"/>
                <a:gd name="T16" fmla="*/ 1 w 266"/>
                <a:gd name="T17" fmla="*/ 117 h 196"/>
                <a:gd name="T18" fmla="*/ 31 w 266"/>
                <a:gd name="T19" fmla="*/ 58 h 196"/>
                <a:gd name="T20" fmla="*/ 80 w 266"/>
                <a:gd name="T21" fmla="*/ 22 h 196"/>
                <a:gd name="T22" fmla="*/ 143 w 266"/>
                <a:gd name="T23" fmla="*/ 2 h 196"/>
                <a:gd name="T24" fmla="*/ 173 w 266"/>
                <a:gd name="T25" fmla="*/ 0 h 196"/>
                <a:gd name="T26" fmla="*/ 183 w 266"/>
                <a:gd name="T27" fmla="*/ 0 h 196"/>
                <a:gd name="T28" fmla="*/ 245 w 266"/>
                <a:gd name="T29" fmla="*/ 25 h 196"/>
                <a:gd name="T30" fmla="*/ 266 w 266"/>
                <a:gd name="T31" fmla="*/ 71 h 196"/>
                <a:gd name="T32" fmla="*/ 266 w 266"/>
                <a:gd name="T33" fmla="*/ 78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266" y="78"/>
                  </a:moveTo>
                  <a:lnTo>
                    <a:pt x="236" y="138"/>
                  </a:lnTo>
                  <a:lnTo>
                    <a:pt x="186" y="174"/>
                  </a:lnTo>
                  <a:lnTo>
                    <a:pt x="124" y="194"/>
                  </a:lnTo>
                  <a:lnTo>
                    <a:pt x="93" y="196"/>
                  </a:lnTo>
                  <a:lnTo>
                    <a:pt x="84" y="196"/>
                  </a:lnTo>
                  <a:lnTo>
                    <a:pt x="21" y="171"/>
                  </a:lnTo>
                  <a:lnTo>
                    <a:pt x="0" y="125"/>
                  </a:lnTo>
                  <a:lnTo>
                    <a:pt x="1" y="117"/>
                  </a:lnTo>
                  <a:lnTo>
                    <a:pt x="31" y="58"/>
                  </a:lnTo>
                  <a:lnTo>
                    <a:pt x="80" y="22"/>
                  </a:lnTo>
                  <a:lnTo>
                    <a:pt x="143" y="2"/>
                  </a:lnTo>
                  <a:lnTo>
                    <a:pt x="173" y="0"/>
                  </a:lnTo>
                  <a:lnTo>
                    <a:pt x="183" y="0"/>
                  </a:lnTo>
                  <a:lnTo>
                    <a:pt x="245" y="25"/>
                  </a:lnTo>
                  <a:lnTo>
                    <a:pt x="266" y="71"/>
                  </a:lnTo>
                  <a:lnTo>
                    <a:pt x="266" y="78"/>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0" name="Freeform 13"/>
            <p:cNvSpPr>
              <a:spLocks/>
            </p:cNvSpPr>
            <p:nvPr/>
          </p:nvSpPr>
          <p:spPr bwMode="auto">
            <a:xfrm>
              <a:off x="6644" y="3910"/>
              <a:ext cx="266" cy="196"/>
            </a:xfrm>
            <a:custGeom>
              <a:avLst/>
              <a:gdLst>
                <a:gd name="T0" fmla="*/ 100 w 266"/>
                <a:gd name="T1" fmla="*/ 13 h 196"/>
                <a:gd name="T2" fmla="*/ 45 w 266"/>
                <a:gd name="T3" fmla="*/ 45 h 196"/>
                <a:gd name="T4" fmla="*/ 7 w 266"/>
                <a:gd name="T5" fmla="*/ 94 h 196"/>
                <a:gd name="T6" fmla="*/ 0 w 266"/>
                <a:gd name="T7" fmla="*/ 125 h 196"/>
                <a:gd name="T8" fmla="*/ 1 w 266"/>
                <a:gd name="T9" fmla="*/ 132 h 196"/>
                <a:gd name="T10" fmla="*/ 41 w 266"/>
                <a:gd name="T11" fmla="*/ 184 h 196"/>
                <a:gd name="T12" fmla="*/ 93 w 266"/>
                <a:gd name="T13" fmla="*/ 196 h 196"/>
                <a:gd name="T14" fmla="*/ 103 w 266"/>
                <a:gd name="T15" fmla="*/ 196 h 196"/>
                <a:gd name="T16" fmla="*/ 166 w 266"/>
                <a:gd name="T17" fmla="*/ 183 h 196"/>
                <a:gd name="T18" fmla="*/ 221 w 266"/>
                <a:gd name="T19" fmla="*/ 151 h 196"/>
                <a:gd name="T20" fmla="*/ 260 w 266"/>
                <a:gd name="T21" fmla="*/ 101 h 196"/>
                <a:gd name="T22" fmla="*/ 266 w 266"/>
                <a:gd name="T23" fmla="*/ 71 h 196"/>
                <a:gd name="T24" fmla="*/ 266 w 266"/>
                <a:gd name="T25" fmla="*/ 63 h 196"/>
                <a:gd name="T26" fmla="*/ 226 w 266"/>
                <a:gd name="T27" fmla="*/ 12 h 196"/>
                <a:gd name="T28" fmla="*/ 173 w 266"/>
                <a:gd name="T29" fmla="*/ 0 h 196"/>
                <a:gd name="T30" fmla="*/ 163 w 266"/>
                <a:gd name="T31" fmla="*/ 0 h 196"/>
                <a:gd name="T32" fmla="*/ 100 w 266"/>
                <a:gd name="T33" fmla="*/ 13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100" y="13"/>
                  </a:moveTo>
                  <a:lnTo>
                    <a:pt x="45" y="45"/>
                  </a:lnTo>
                  <a:lnTo>
                    <a:pt x="7" y="94"/>
                  </a:lnTo>
                  <a:lnTo>
                    <a:pt x="0" y="125"/>
                  </a:lnTo>
                  <a:lnTo>
                    <a:pt x="1" y="132"/>
                  </a:lnTo>
                  <a:lnTo>
                    <a:pt x="41" y="184"/>
                  </a:lnTo>
                  <a:lnTo>
                    <a:pt x="93" y="196"/>
                  </a:lnTo>
                  <a:lnTo>
                    <a:pt x="103" y="196"/>
                  </a:lnTo>
                  <a:lnTo>
                    <a:pt x="166" y="183"/>
                  </a:lnTo>
                  <a:lnTo>
                    <a:pt x="221" y="151"/>
                  </a:lnTo>
                  <a:lnTo>
                    <a:pt x="260" y="101"/>
                  </a:lnTo>
                  <a:lnTo>
                    <a:pt x="266" y="71"/>
                  </a:lnTo>
                  <a:lnTo>
                    <a:pt x="266" y="63"/>
                  </a:lnTo>
                  <a:lnTo>
                    <a:pt x="226" y="12"/>
                  </a:lnTo>
                  <a:lnTo>
                    <a:pt x="173" y="0"/>
                  </a:lnTo>
                  <a:lnTo>
                    <a:pt x="163"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1" name="Freeform 15"/>
            <p:cNvSpPr>
              <a:spLocks/>
            </p:cNvSpPr>
            <p:nvPr/>
          </p:nvSpPr>
          <p:spPr bwMode="auto">
            <a:xfrm>
              <a:off x="7264" y="2830"/>
              <a:ext cx="265" cy="196"/>
            </a:xfrm>
            <a:custGeom>
              <a:avLst/>
              <a:gdLst>
                <a:gd name="T0" fmla="*/ 101 w 265"/>
                <a:gd name="T1" fmla="*/ 13 h 196"/>
                <a:gd name="T2" fmla="*/ 45 w 265"/>
                <a:gd name="T3" fmla="*/ 45 h 196"/>
                <a:gd name="T4" fmla="*/ 7 w 265"/>
                <a:gd name="T5" fmla="*/ 94 h 196"/>
                <a:gd name="T6" fmla="*/ 0 w 265"/>
                <a:gd name="T7" fmla="*/ 125 h 196"/>
                <a:gd name="T8" fmla="*/ 1 w 265"/>
                <a:gd name="T9" fmla="*/ 132 h 196"/>
                <a:gd name="T10" fmla="*/ 41 w 265"/>
                <a:gd name="T11" fmla="*/ 184 h 196"/>
                <a:gd name="T12" fmla="*/ 93 w 265"/>
                <a:gd name="T13" fmla="*/ 196 h 196"/>
                <a:gd name="T14" fmla="*/ 103 w 265"/>
                <a:gd name="T15" fmla="*/ 196 h 196"/>
                <a:gd name="T16" fmla="*/ 165 w 265"/>
                <a:gd name="T17" fmla="*/ 183 h 196"/>
                <a:gd name="T18" fmla="*/ 221 w 265"/>
                <a:gd name="T19" fmla="*/ 151 h 196"/>
                <a:gd name="T20" fmla="*/ 259 w 265"/>
                <a:gd name="T21" fmla="*/ 101 h 196"/>
                <a:gd name="T22" fmla="*/ 265 w 265"/>
                <a:gd name="T23" fmla="*/ 71 h 196"/>
                <a:gd name="T24" fmla="*/ 265 w 265"/>
                <a:gd name="T25" fmla="*/ 63 h 196"/>
                <a:gd name="T26" fmla="*/ 225 w 265"/>
                <a:gd name="T27" fmla="*/ 12 h 196"/>
                <a:gd name="T28" fmla="*/ 173 w 265"/>
                <a:gd name="T29" fmla="*/ 0 h 196"/>
                <a:gd name="T30" fmla="*/ 163 w 265"/>
                <a:gd name="T31" fmla="*/ 0 h 196"/>
                <a:gd name="T32" fmla="*/ 101 w 265"/>
                <a:gd name="T33" fmla="*/ 13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101" y="13"/>
                  </a:moveTo>
                  <a:lnTo>
                    <a:pt x="45" y="45"/>
                  </a:lnTo>
                  <a:lnTo>
                    <a:pt x="7" y="94"/>
                  </a:lnTo>
                  <a:lnTo>
                    <a:pt x="0" y="125"/>
                  </a:lnTo>
                  <a:lnTo>
                    <a:pt x="1" y="132"/>
                  </a:lnTo>
                  <a:lnTo>
                    <a:pt x="41" y="184"/>
                  </a:lnTo>
                  <a:lnTo>
                    <a:pt x="93" y="196"/>
                  </a:lnTo>
                  <a:lnTo>
                    <a:pt x="103" y="196"/>
                  </a:lnTo>
                  <a:lnTo>
                    <a:pt x="165" y="183"/>
                  </a:lnTo>
                  <a:lnTo>
                    <a:pt x="221" y="151"/>
                  </a:lnTo>
                  <a:lnTo>
                    <a:pt x="259" y="101"/>
                  </a:lnTo>
                  <a:lnTo>
                    <a:pt x="265" y="71"/>
                  </a:lnTo>
                  <a:lnTo>
                    <a:pt x="265" y="63"/>
                  </a:lnTo>
                  <a:lnTo>
                    <a:pt x="225" y="12"/>
                  </a:lnTo>
                  <a:lnTo>
                    <a:pt x="173" y="0"/>
                  </a:lnTo>
                  <a:lnTo>
                    <a:pt x="163" y="0"/>
                  </a:lnTo>
                  <a:lnTo>
                    <a:pt x="101"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2" name="Freeform 16"/>
            <p:cNvSpPr>
              <a:spLocks/>
            </p:cNvSpPr>
            <p:nvPr/>
          </p:nvSpPr>
          <p:spPr bwMode="auto">
            <a:xfrm>
              <a:off x="7132" y="433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3" name="Freeform 17"/>
            <p:cNvSpPr>
              <a:spLocks/>
            </p:cNvSpPr>
            <p:nvPr/>
          </p:nvSpPr>
          <p:spPr bwMode="auto">
            <a:xfrm>
              <a:off x="7132" y="4234"/>
              <a:ext cx="15" cy="60"/>
            </a:xfrm>
            <a:custGeom>
              <a:avLst/>
              <a:gdLst>
                <a:gd name="T0" fmla="*/ 13 w 15"/>
                <a:gd name="T1" fmla="*/ 58 h 60"/>
                <a:gd name="T2" fmla="*/ 8 w 15"/>
                <a:gd name="T3" fmla="*/ 60 h 60"/>
                <a:gd name="T4" fmla="*/ 2 w 15"/>
                <a:gd name="T5" fmla="*/ 58 h 60"/>
                <a:gd name="T6" fmla="*/ 0 w 15"/>
                <a:gd name="T7" fmla="*/ 53 h 60"/>
                <a:gd name="T8" fmla="*/ 0 w 15"/>
                <a:gd name="T9" fmla="*/ 7 h 60"/>
                <a:gd name="T10" fmla="*/ 2 w 15"/>
                <a:gd name="T11" fmla="*/ 2 h 60"/>
                <a:gd name="T12" fmla="*/ 8 w 15"/>
                <a:gd name="T13" fmla="*/ 0 h 60"/>
                <a:gd name="T14" fmla="*/ 13 w 15"/>
                <a:gd name="T15" fmla="*/ 2 h 60"/>
                <a:gd name="T16" fmla="*/ 15 w 15"/>
                <a:gd name="T17" fmla="*/ 7 h 60"/>
                <a:gd name="T18" fmla="*/ 15 w 15"/>
                <a:gd name="T19" fmla="*/ 53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3"/>
                  </a:lnTo>
                  <a:lnTo>
                    <a:pt x="0" y="7"/>
                  </a:lnTo>
                  <a:lnTo>
                    <a:pt x="2" y="2"/>
                  </a:lnTo>
                  <a:lnTo>
                    <a:pt x="8" y="0"/>
                  </a:lnTo>
                  <a:lnTo>
                    <a:pt x="13" y="2"/>
                  </a:lnTo>
                  <a:lnTo>
                    <a:pt x="15"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4" name="Freeform 18"/>
            <p:cNvSpPr>
              <a:spLocks/>
            </p:cNvSpPr>
            <p:nvPr/>
          </p:nvSpPr>
          <p:spPr bwMode="auto">
            <a:xfrm>
              <a:off x="7132" y="412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5" name="Freeform 19"/>
            <p:cNvSpPr>
              <a:spLocks/>
            </p:cNvSpPr>
            <p:nvPr/>
          </p:nvSpPr>
          <p:spPr bwMode="auto">
            <a:xfrm>
              <a:off x="7132" y="4024"/>
              <a:ext cx="15" cy="60"/>
            </a:xfrm>
            <a:custGeom>
              <a:avLst/>
              <a:gdLst>
                <a:gd name="T0" fmla="*/ 13 w 15"/>
                <a:gd name="T1" fmla="*/ 58 h 60"/>
                <a:gd name="T2" fmla="*/ 8 w 15"/>
                <a:gd name="T3" fmla="*/ 60 h 60"/>
                <a:gd name="T4" fmla="*/ 2 w 15"/>
                <a:gd name="T5" fmla="*/ 58 h 60"/>
                <a:gd name="T6" fmla="*/ 0 w 15"/>
                <a:gd name="T7" fmla="*/ 53 h 60"/>
                <a:gd name="T8" fmla="*/ 0 w 15"/>
                <a:gd name="T9" fmla="*/ 7 h 60"/>
                <a:gd name="T10" fmla="*/ 2 w 15"/>
                <a:gd name="T11" fmla="*/ 2 h 60"/>
                <a:gd name="T12" fmla="*/ 8 w 15"/>
                <a:gd name="T13" fmla="*/ 0 h 60"/>
                <a:gd name="T14" fmla="*/ 13 w 15"/>
                <a:gd name="T15" fmla="*/ 2 h 60"/>
                <a:gd name="T16" fmla="*/ 15 w 15"/>
                <a:gd name="T17" fmla="*/ 7 h 60"/>
                <a:gd name="T18" fmla="*/ 15 w 15"/>
                <a:gd name="T19" fmla="*/ 53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3"/>
                  </a:lnTo>
                  <a:lnTo>
                    <a:pt x="0" y="7"/>
                  </a:lnTo>
                  <a:lnTo>
                    <a:pt x="2" y="2"/>
                  </a:lnTo>
                  <a:lnTo>
                    <a:pt x="8" y="0"/>
                  </a:lnTo>
                  <a:lnTo>
                    <a:pt x="13" y="2"/>
                  </a:lnTo>
                  <a:lnTo>
                    <a:pt x="15"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6" name="Freeform 20"/>
            <p:cNvSpPr>
              <a:spLocks/>
            </p:cNvSpPr>
            <p:nvPr/>
          </p:nvSpPr>
          <p:spPr bwMode="auto">
            <a:xfrm>
              <a:off x="7132" y="391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7" name="Freeform 21"/>
            <p:cNvSpPr>
              <a:spLocks/>
            </p:cNvSpPr>
            <p:nvPr/>
          </p:nvSpPr>
          <p:spPr bwMode="auto">
            <a:xfrm>
              <a:off x="7132" y="3814"/>
              <a:ext cx="15" cy="60"/>
            </a:xfrm>
            <a:custGeom>
              <a:avLst/>
              <a:gdLst>
                <a:gd name="T0" fmla="*/ 13 w 15"/>
                <a:gd name="T1" fmla="*/ 58 h 60"/>
                <a:gd name="T2" fmla="*/ 8 w 15"/>
                <a:gd name="T3" fmla="*/ 60 h 60"/>
                <a:gd name="T4" fmla="*/ 2 w 15"/>
                <a:gd name="T5" fmla="*/ 58 h 60"/>
                <a:gd name="T6" fmla="*/ 0 w 15"/>
                <a:gd name="T7" fmla="*/ 53 h 60"/>
                <a:gd name="T8" fmla="*/ 0 w 15"/>
                <a:gd name="T9" fmla="*/ 7 h 60"/>
                <a:gd name="T10" fmla="*/ 2 w 15"/>
                <a:gd name="T11" fmla="*/ 2 h 60"/>
                <a:gd name="T12" fmla="*/ 8 w 15"/>
                <a:gd name="T13" fmla="*/ 0 h 60"/>
                <a:gd name="T14" fmla="*/ 13 w 15"/>
                <a:gd name="T15" fmla="*/ 2 h 60"/>
                <a:gd name="T16" fmla="*/ 15 w 15"/>
                <a:gd name="T17" fmla="*/ 7 h 60"/>
                <a:gd name="T18" fmla="*/ 15 w 15"/>
                <a:gd name="T19" fmla="*/ 53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3"/>
                  </a:lnTo>
                  <a:lnTo>
                    <a:pt x="0" y="7"/>
                  </a:lnTo>
                  <a:lnTo>
                    <a:pt x="2" y="2"/>
                  </a:lnTo>
                  <a:lnTo>
                    <a:pt x="8" y="0"/>
                  </a:lnTo>
                  <a:lnTo>
                    <a:pt x="13" y="2"/>
                  </a:lnTo>
                  <a:lnTo>
                    <a:pt x="15"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8" name="Freeform 22"/>
            <p:cNvSpPr>
              <a:spLocks/>
            </p:cNvSpPr>
            <p:nvPr/>
          </p:nvSpPr>
          <p:spPr bwMode="auto">
            <a:xfrm>
              <a:off x="7132" y="370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9" name="Freeform 23"/>
            <p:cNvSpPr>
              <a:spLocks/>
            </p:cNvSpPr>
            <p:nvPr/>
          </p:nvSpPr>
          <p:spPr bwMode="auto">
            <a:xfrm>
              <a:off x="7132" y="3604"/>
              <a:ext cx="15" cy="60"/>
            </a:xfrm>
            <a:custGeom>
              <a:avLst/>
              <a:gdLst>
                <a:gd name="T0" fmla="*/ 13 w 15"/>
                <a:gd name="T1" fmla="*/ 58 h 60"/>
                <a:gd name="T2" fmla="*/ 8 w 15"/>
                <a:gd name="T3" fmla="*/ 60 h 60"/>
                <a:gd name="T4" fmla="*/ 2 w 15"/>
                <a:gd name="T5" fmla="*/ 58 h 60"/>
                <a:gd name="T6" fmla="*/ 0 w 15"/>
                <a:gd name="T7" fmla="*/ 53 h 60"/>
                <a:gd name="T8" fmla="*/ 0 w 15"/>
                <a:gd name="T9" fmla="*/ 7 h 60"/>
                <a:gd name="T10" fmla="*/ 2 w 15"/>
                <a:gd name="T11" fmla="*/ 2 h 60"/>
                <a:gd name="T12" fmla="*/ 8 w 15"/>
                <a:gd name="T13" fmla="*/ 0 h 60"/>
                <a:gd name="T14" fmla="*/ 13 w 15"/>
                <a:gd name="T15" fmla="*/ 2 h 60"/>
                <a:gd name="T16" fmla="*/ 15 w 15"/>
                <a:gd name="T17" fmla="*/ 7 h 60"/>
                <a:gd name="T18" fmla="*/ 15 w 15"/>
                <a:gd name="T19" fmla="*/ 53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3"/>
                  </a:lnTo>
                  <a:lnTo>
                    <a:pt x="0" y="7"/>
                  </a:lnTo>
                  <a:lnTo>
                    <a:pt x="2" y="2"/>
                  </a:lnTo>
                  <a:lnTo>
                    <a:pt x="8" y="0"/>
                  </a:lnTo>
                  <a:lnTo>
                    <a:pt x="13" y="2"/>
                  </a:lnTo>
                  <a:lnTo>
                    <a:pt x="15"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0" name="Freeform 24"/>
            <p:cNvSpPr>
              <a:spLocks/>
            </p:cNvSpPr>
            <p:nvPr/>
          </p:nvSpPr>
          <p:spPr bwMode="auto">
            <a:xfrm>
              <a:off x="7132" y="349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1" name="Freeform 25"/>
            <p:cNvSpPr>
              <a:spLocks/>
            </p:cNvSpPr>
            <p:nvPr/>
          </p:nvSpPr>
          <p:spPr bwMode="auto">
            <a:xfrm>
              <a:off x="7080" y="4437"/>
              <a:ext cx="120" cy="120"/>
            </a:xfrm>
            <a:custGeom>
              <a:avLst/>
              <a:gdLst>
                <a:gd name="T0" fmla="*/ 60 w 120"/>
                <a:gd name="T1" fmla="*/ 120 h 120"/>
                <a:gd name="T2" fmla="*/ 0 w 120"/>
                <a:gd name="T3" fmla="*/ 0 h 120"/>
                <a:gd name="T4" fmla="*/ 120 w 120"/>
                <a:gd name="T5" fmla="*/ 0 h 120"/>
                <a:gd name="T6" fmla="*/ 60 w 120"/>
                <a:gd name="T7" fmla="*/ 120 h 120"/>
                <a:gd name="T8" fmla="*/ 0 60000 65536"/>
                <a:gd name="T9" fmla="*/ 0 60000 65536"/>
                <a:gd name="T10" fmla="*/ 0 60000 65536"/>
                <a:gd name="T11" fmla="*/ 0 60000 65536"/>
                <a:gd name="T12" fmla="*/ 0 w 120"/>
                <a:gd name="T13" fmla="*/ 0 h 120"/>
                <a:gd name="T14" fmla="*/ 120 w 120"/>
                <a:gd name="T15" fmla="*/ 120 h 120"/>
              </a:gdLst>
              <a:ahLst/>
              <a:cxnLst>
                <a:cxn ang="T8">
                  <a:pos x="T0" y="T1"/>
                </a:cxn>
                <a:cxn ang="T9">
                  <a:pos x="T2" y="T3"/>
                </a:cxn>
                <a:cxn ang="T10">
                  <a:pos x="T4" y="T5"/>
                </a:cxn>
                <a:cxn ang="T11">
                  <a:pos x="T6" y="T7"/>
                </a:cxn>
              </a:cxnLst>
              <a:rect l="T12" t="T13" r="T14" b="T15"/>
              <a:pathLst>
                <a:path w="120" h="120">
                  <a:moveTo>
                    <a:pt x="60" y="120"/>
                  </a:moveTo>
                  <a:lnTo>
                    <a:pt x="0" y="0"/>
                  </a:lnTo>
                  <a:lnTo>
                    <a:pt x="120" y="0"/>
                  </a:lnTo>
                  <a:lnTo>
                    <a:pt x="6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2" name="Freeform 26"/>
            <p:cNvSpPr>
              <a:spLocks/>
            </p:cNvSpPr>
            <p:nvPr/>
          </p:nvSpPr>
          <p:spPr bwMode="auto">
            <a:xfrm>
              <a:off x="7095" y="3334"/>
              <a:ext cx="87" cy="88"/>
            </a:xfrm>
            <a:custGeom>
              <a:avLst/>
              <a:gdLst>
                <a:gd name="T0" fmla="*/ 87 w 87"/>
                <a:gd name="T1" fmla="*/ 48 h 88"/>
                <a:gd name="T2" fmla="*/ 44 w 87"/>
                <a:gd name="T3" fmla="*/ 88 h 88"/>
                <a:gd name="T4" fmla="*/ 40 w 87"/>
                <a:gd name="T5" fmla="*/ 87 h 88"/>
                <a:gd name="T6" fmla="*/ 0 w 87"/>
                <a:gd name="T7" fmla="*/ 44 h 88"/>
                <a:gd name="T8" fmla="*/ 0 w 87"/>
                <a:gd name="T9" fmla="*/ 41 h 88"/>
                <a:gd name="T10" fmla="*/ 44 w 87"/>
                <a:gd name="T11" fmla="*/ 0 h 88"/>
                <a:gd name="T12" fmla="*/ 47 w 87"/>
                <a:gd name="T13" fmla="*/ 0 h 88"/>
                <a:gd name="T14" fmla="*/ 87 w 87"/>
                <a:gd name="T15" fmla="*/ 44 h 88"/>
                <a:gd name="T16" fmla="*/ 87 w 87"/>
                <a:gd name="T17" fmla="*/ 48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88"/>
                <a:gd name="T29" fmla="*/ 87 w 87"/>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88">
                  <a:moveTo>
                    <a:pt x="87" y="48"/>
                  </a:moveTo>
                  <a:lnTo>
                    <a:pt x="44" y="88"/>
                  </a:lnTo>
                  <a:lnTo>
                    <a:pt x="40" y="87"/>
                  </a:lnTo>
                  <a:lnTo>
                    <a:pt x="0" y="44"/>
                  </a:lnTo>
                  <a:lnTo>
                    <a:pt x="0" y="41"/>
                  </a:lnTo>
                  <a:lnTo>
                    <a:pt x="44" y="0"/>
                  </a:lnTo>
                  <a:lnTo>
                    <a:pt x="47" y="0"/>
                  </a:lnTo>
                  <a:lnTo>
                    <a:pt x="87" y="44"/>
                  </a:lnTo>
                  <a:lnTo>
                    <a:pt x="87" y="4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3" name="Freeform 27"/>
            <p:cNvSpPr>
              <a:spLocks/>
            </p:cNvSpPr>
            <p:nvPr/>
          </p:nvSpPr>
          <p:spPr bwMode="auto">
            <a:xfrm>
              <a:off x="7095" y="3334"/>
              <a:ext cx="87" cy="88"/>
            </a:xfrm>
            <a:custGeom>
              <a:avLst/>
              <a:gdLst>
                <a:gd name="T0" fmla="*/ 44 w 87"/>
                <a:gd name="T1" fmla="*/ 0 h 88"/>
                <a:gd name="T2" fmla="*/ 0 w 87"/>
                <a:gd name="T3" fmla="*/ 41 h 88"/>
                <a:gd name="T4" fmla="*/ 0 w 87"/>
                <a:gd name="T5" fmla="*/ 44 h 88"/>
                <a:gd name="T6" fmla="*/ 0 w 87"/>
                <a:gd name="T7" fmla="*/ 48 h 88"/>
                <a:gd name="T8" fmla="*/ 44 w 87"/>
                <a:gd name="T9" fmla="*/ 88 h 88"/>
                <a:gd name="T10" fmla="*/ 47 w 87"/>
                <a:gd name="T11" fmla="*/ 87 h 88"/>
                <a:gd name="T12" fmla="*/ 87 w 87"/>
                <a:gd name="T13" fmla="*/ 44 h 88"/>
                <a:gd name="T14" fmla="*/ 87 w 87"/>
                <a:gd name="T15" fmla="*/ 41 h 88"/>
                <a:gd name="T16" fmla="*/ 44 w 87"/>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88"/>
                <a:gd name="T29" fmla="*/ 87 w 87"/>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88">
                  <a:moveTo>
                    <a:pt x="44" y="0"/>
                  </a:moveTo>
                  <a:lnTo>
                    <a:pt x="0" y="41"/>
                  </a:lnTo>
                  <a:lnTo>
                    <a:pt x="0" y="44"/>
                  </a:lnTo>
                  <a:lnTo>
                    <a:pt x="0" y="48"/>
                  </a:lnTo>
                  <a:lnTo>
                    <a:pt x="44" y="88"/>
                  </a:lnTo>
                  <a:lnTo>
                    <a:pt x="47" y="87"/>
                  </a:lnTo>
                  <a:lnTo>
                    <a:pt x="87" y="44"/>
                  </a:lnTo>
                  <a:lnTo>
                    <a:pt x="87" y="41"/>
                  </a:lnTo>
                  <a:lnTo>
                    <a:pt x="44"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4" name="Freeform 28"/>
            <p:cNvSpPr>
              <a:spLocks/>
            </p:cNvSpPr>
            <p:nvPr/>
          </p:nvSpPr>
          <p:spPr bwMode="auto">
            <a:xfrm>
              <a:off x="7095" y="4587"/>
              <a:ext cx="87" cy="87"/>
            </a:xfrm>
            <a:custGeom>
              <a:avLst/>
              <a:gdLst>
                <a:gd name="T0" fmla="*/ 87 w 87"/>
                <a:gd name="T1" fmla="*/ 46 h 87"/>
                <a:gd name="T2" fmla="*/ 44 w 87"/>
                <a:gd name="T3" fmla="*/ 87 h 87"/>
                <a:gd name="T4" fmla="*/ 40 w 87"/>
                <a:gd name="T5" fmla="*/ 87 h 87"/>
                <a:gd name="T6" fmla="*/ 0 w 87"/>
                <a:gd name="T7" fmla="*/ 43 h 87"/>
                <a:gd name="T8" fmla="*/ 0 w 87"/>
                <a:gd name="T9" fmla="*/ 39 h 87"/>
                <a:gd name="T10" fmla="*/ 44 w 87"/>
                <a:gd name="T11" fmla="*/ 0 h 87"/>
                <a:gd name="T12" fmla="*/ 47 w 87"/>
                <a:gd name="T13" fmla="*/ 0 h 87"/>
                <a:gd name="T14" fmla="*/ 87 w 87"/>
                <a:gd name="T15" fmla="*/ 43 h 87"/>
                <a:gd name="T16" fmla="*/ 87 w 87"/>
                <a:gd name="T17" fmla="*/ 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87"/>
                <a:gd name="T29" fmla="*/ 87 w 87"/>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87">
                  <a:moveTo>
                    <a:pt x="87" y="46"/>
                  </a:moveTo>
                  <a:lnTo>
                    <a:pt x="44" y="87"/>
                  </a:lnTo>
                  <a:lnTo>
                    <a:pt x="40" y="87"/>
                  </a:lnTo>
                  <a:lnTo>
                    <a:pt x="0" y="43"/>
                  </a:lnTo>
                  <a:lnTo>
                    <a:pt x="0" y="39"/>
                  </a:lnTo>
                  <a:lnTo>
                    <a:pt x="44" y="0"/>
                  </a:lnTo>
                  <a:lnTo>
                    <a:pt x="47" y="0"/>
                  </a:lnTo>
                  <a:lnTo>
                    <a:pt x="87" y="43"/>
                  </a:lnTo>
                  <a:lnTo>
                    <a:pt x="87" y="46"/>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5" name="Freeform 29"/>
            <p:cNvSpPr>
              <a:spLocks/>
            </p:cNvSpPr>
            <p:nvPr/>
          </p:nvSpPr>
          <p:spPr bwMode="auto">
            <a:xfrm>
              <a:off x="7095" y="4587"/>
              <a:ext cx="87" cy="87"/>
            </a:xfrm>
            <a:custGeom>
              <a:avLst/>
              <a:gdLst>
                <a:gd name="T0" fmla="*/ 44 w 87"/>
                <a:gd name="T1" fmla="*/ 0 h 87"/>
                <a:gd name="T2" fmla="*/ 0 w 87"/>
                <a:gd name="T3" fmla="*/ 43 h 87"/>
                <a:gd name="T4" fmla="*/ 0 w 87"/>
                <a:gd name="T5" fmla="*/ 46 h 87"/>
                <a:gd name="T6" fmla="*/ 44 w 87"/>
                <a:gd name="T7" fmla="*/ 87 h 87"/>
                <a:gd name="T8" fmla="*/ 47 w 87"/>
                <a:gd name="T9" fmla="*/ 87 h 87"/>
                <a:gd name="T10" fmla="*/ 87 w 87"/>
                <a:gd name="T11" fmla="*/ 43 h 87"/>
                <a:gd name="T12" fmla="*/ 87 w 87"/>
                <a:gd name="T13" fmla="*/ 39 h 87"/>
                <a:gd name="T14" fmla="*/ 44 w 87"/>
                <a:gd name="T15" fmla="*/ 0 h 87"/>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7"/>
                <a:gd name="T26" fmla="*/ 87 w 87"/>
                <a:gd name="T27" fmla="*/ 87 h 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7">
                  <a:moveTo>
                    <a:pt x="44" y="0"/>
                  </a:moveTo>
                  <a:lnTo>
                    <a:pt x="0" y="43"/>
                  </a:lnTo>
                  <a:lnTo>
                    <a:pt x="0" y="46"/>
                  </a:lnTo>
                  <a:lnTo>
                    <a:pt x="44" y="87"/>
                  </a:lnTo>
                  <a:lnTo>
                    <a:pt x="47" y="87"/>
                  </a:lnTo>
                  <a:lnTo>
                    <a:pt x="87" y="43"/>
                  </a:lnTo>
                  <a:lnTo>
                    <a:pt x="87" y="39"/>
                  </a:lnTo>
                  <a:lnTo>
                    <a:pt x="44"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6" name="Freeform 30"/>
            <p:cNvSpPr>
              <a:spLocks/>
            </p:cNvSpPr>
            <p:nvPr/>
          </p:nvSpPr>
          <p:spPr bwMode="auto">
            <a:xfrm>
              <a:off x="660" y="3924"/>
              <a:ext cx="3915" cy="1440"/>
            </a:xfrm>
            <a:custGeom>
              <a:avLst/>
              <a:gdLst>
                <a:gd name="T0" fmla="*/ 3132 w 3915"/>
                <a:gd name="T1" fmla="*/ 1440 h 1440"/>
                <a:gd name="T2" fmla="*/ 0 w 3915"/>
                <a:gd name="T3" fmla="*/ 1440 h 1440"/>
                <a:gd name="T4" fmla="*/ 783 w 3915"/>
                <a:gd name="T5" fmla="*/ 0 h 1440"/>
                <a:gd name="T6" fmla="*/ 3915 w 3915"/>
                <a:gd name="T7" fmla="*/ 0 h 1440"/>
                <a:gd name="T8" fmla="*/ 3132 w 3915"/>
                <a:gd name="T9" fmla="*/ 1440 h 1440"/>
                <a:gd name="T10" fmla="*/ 0 60000 65536"/>
                <a:gd name="T11" fmla="*/ 0 60000 65536"/>
                <a:gd name="T12" fmla="*/ 0 60000 65536"/>
                <a:gd name="T13" fmla="*/ 0 60000 65536"/>
                <a:gd name="T14" fmla="*/ 0 60000 65536"/>
                <a:gd name="T15" fmla="*/ 0 w 3915"/>
                <a:gd name="T16" fmla="*/ 0 h 1440"/>
                <a:gd name="T17" fmla="*/ 3915 w 3915"/>
                <a:gd name="T18" fmla="*/ 1440 h 1440"/>
              </a:gdLst>
              <a:ahLst/>
              <a:cxnLst>
                <a:cxn ang="T10">
                  <a:pos x="T0" y="T1"/>
                </a:cxn>
                <a:cxn ang="T11">
                  <a:pos x="T2" y="T3"/>
                </a:cxn>
                <a:cxn ang="T12">
                  <a:pos x="T4" y="T5"/>
                </a:cxn>
                <a:cxn ang="T13">
                  <a:pos x="T6" y="T7"/>
                </a:cxn>
                <a:cxn ang="T14">
                  <a:pos x="T8" y="T9"/>
                </a:cxn>
              </a:cxnLst>
              <a:rect l="T15" t="T16" r="T17" b="T18"/>
              <a:pathLst>
                <a:path w="3915" h="1440">
                  <a:moveTo>
                    <a:pt x="3132" y="1440"/>
                  </a:moveTo>
                  <a:lnTo>
                    <a:pt x="0" y="1440"/>
                  </a:lnTo>
                  <a:lnTo>
                    <a:pt x="783" y="0"/>
                  </a:lnTo>
                  <a:lnTo>
                    <a:pt x="3915"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7" name="Freeform 31"/>
            <p:cNvSpPr>
              <a:spLocks/>
            </p:cNvSpPr>
            <p:nvPr/>
          </p:nvSpPr>
          <p:spPr bwMode="auto">
            <a:xfrm>
              <a:off x="1519" y="4629"/>
              <a:ext cx="2061" cy="0"/>
            </a:xfrm>
            <a:custGeom>
              <a:avLst/>
              <a:gdLst>
                <a:gd name="T0" fmla="*/ 0 w 2061"/>
                <a:gd name="T1" fmla="*/ 2061 w 2061"/>
                <a:gd name="T2" fmla="*/ 0 60000 65536"/>
                <a:gd name="T3" fmla="*/ 0 60000 65536"/>
                <a:gd name="T4" fmla="*/ 0 w 2061"/>
                <a:gd name="T5" fmla="*/ 2061 w 2061"/>
              </a:gdLst>
              <a:ahLst/>
              <a:cxnLst>
                <a:cxn ang="T2">
                  <a:pos x="T0" y="0"/>
                </a:cxn>
                <a:cxn ang="T3">
                  <a:pos x="T1" y="0"/>
                </a:cxn>
              </a:cxnLst>
              <a:rect l="T4" t="0" r="T5" b="0"/>
              <a:pathLst>
                <a:path w="2061">
                  <a:moveTo>
                    <a:pt x="0" y="0"/>
                  </a:moveTo>
                  <a:lnTo>
                    <a:pt x="2061"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8" name="Freeform 32"/>
            <p:cNvSpPr>
              <a:spLocks/>
            </p:cNvSpPr>
            <p:nvPr/>
          </p:nvSpPr>
          <p:spPr bwMode="auto">
            <a:xfrm>
              <a:off x="1364" y="4532"/>
              <a:ext cx="266" cy="196"/>
            </a:xfrm>
            <a:custGeom>
              <a:avLst/>
              <a:gdLst>
                <a:gd name="T0" fmla="*/ 266 w 266"/>
                <a:gd name="T1" fmla="*/ 79 h 196"/>
                <a:gd name="T2" fmla="*/ 236 w 266"/>
                <a:gd name="T3" fmla="*/ 138 h 196"/>
                <a:gd name="T4" fmla="*/ 186 w 266"/>
                <a:gd name="T5" fmla="*/ 174 h 196"/>
                <a:gd name="T6" fmla="*/ 124 w 266"/>
                <a:gd name="T7" fmla="*/ 194 h 196"/>
                <a:gd name="T8" fmla="*/ 93 w 266"/>
                <a:gd name="T9" fmla="*/ 196 h 196"/>
                <a:gd name="T10" fmla="*/ 84 w 266"/>
                <a:gd name="T11" fmla="*/ 196 h 196"/>
                <a:gd name="T12" fmla="*/ 21 w 266"/>
                <a:gd name="T13" fmla="*/ 171 h 196"/>
                <a:gd name="T14" fmla="*/ 0 w 266"/>
                <a:gd name="T15" fmla="*/ 125 h 196"/>
                <a:gd name="T16" fmla="*/ 1 w 266"/>
                <a:gd name="T17" fmla="*/ 118 h 196"/>
                <a:gd name="T18" fmla="*/ 31 w 266"/>
                <a:gd name="T19" fmla="*/ 58 h 196"/>
                <a:gd name="T20" fmla="*/ 80 w 266"/>
                <a:gd name="T21" fmla="*/ 22 h 196"/>
                <a:gd name="T22" fmla="*/ 143 w 266"/>
                <a:gd name="T23" fmla="*/ 2 h 196"/>
                <a:gd name="T24" fmla="*/ 173 w 266"/>
                <a:gd name="T25" fmla="*/ 0 h 196"/>
                <a:gd name="T26" fmla="*/ 183 w 266"/>
                <a:gd name="T27" fmla="*/ 1 h 196"/>
                <a:gd name="T28" fmla="*/ 245 w 266"/>
                <a:gd name="T29" fmla="*/ 25 h 196"/>
                <a:gd name="T30" fmla="*/ 266 w 266"/>
                <a:gd name="T31" fmla="*/ 72 h 196"/>
                <a:gd name="T32" fmla="*/ 266 w 266"/>
                <a:gd name="T33" fmla="*/ 79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266" y="79"/>
                  </a:moveTo>
                  <a:lnTo>
                    <a:pt x="236" y="138"/>
                  </a:lnTo>
                  <a:lnTo>
                    <a:pt x="186" y="174"/>
                  </a:lnTo>
                  <a:lnTo>
                    <a:pt x="124" y="194"/>
                  </a:lnTo>
                  <a:lnTo>
                    <a:pt x="93" y="196"/>
                  </a:lnTo>
                  <a:lnTo>
                    <a:pt x="84" y="196"/>
                  </a:lnTo>
                  <a:lnTo>
                    <a:pt x="21" y="171"/>
                  </a:lnTo>
                  <a:lnTo>
                    <a:pt x="0" y="125"/>
                  </a:lnTo>
                  <a:lnTo>
                    <a:pt x="1" y="118"/>
                  </a:lnTo>
                  <a:lnTo>
                    <a:pt x="31" y="58"/>
                  </a:lnTo>
                  <a:lnTo>
                    <a:pt x="80" y="22"/>
                  </a:lnTo>
                  <a:lnTo>
                    <a:pt x="143" y="2"/>
                  </a:lnTo>
                  <a:lnTo>
                    <a:pt x="173" y="0"/>
                  </a:lnTo>
                  <a:lnTo>
                    <a:pt x="183" y="1"/>
                  </a:lnTo>
                  <a:lnTo>
                    <a:pt x="245" y="25"/>
                  </a:lnTo>
                  <a:lnTo>
                    <a:pt x="266" y="72"/>
                  </a:lnTo>
                  <a:lnTo>
                    <a:pt x="266"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9" name="Freeform 33"/>
            <p:cNvSpPr>
              <a:spLocks/>
            </p:cNvSpPr>
            <p:nvPr/>
          </p:nvSpPr>
          <p:spPr bwMode="auto">
            <a:xfrm>
              <a:off x="1364" y="4532"/>
              <a:ext cx="266" cy="196"/>
            </a:xfrm>
            <a:custGeom>
              <a:avLst/>
              <a:gdLst>
                <a:gd name="T0" fmla="*/ 100 w 266"/>
                <a:gd name="T1" fmla="*/ 13 h 196"/>
                <a:gd name="T2" fmla="*/ 45 w 266"/>
                <a:gd name="T3" fmla="*/ 45 h 196"/>
                <a:gd name="T4" fmla="*/ 7 w 266"/>
                <a:gd name="T5" fmla="*/ 95 h 196"/>
                <a:gd name="T6" fmla="*/ 0 w 266"/>
                <a:gd name="T7" fmla="*/ 125 h 196"/>
                <a:gd name="T8" fmla="*/ 1 w 266"/>
                <a:gd name="T9" fmla="*/ 133 h 196"/>
                <a:gd name="T10" fmla="*/ 41 w 266"/>
                <a:gd name="T11" fmla="*/ 185 h 196"/>
                <a:gd name="T12" fmla="*/ 93 w 266"/>
                <a:gd name="T13" fmla="*/ 196 h 196"/>
                <a:gd name="T14" fmla="*/ 103 w 266"/>
                <a:gd name="T15" fmla="*/ 196 h 196"/>
                <a:gd name="T16" fmla="*/ 166 w 266"/>
                <a:gd name="T17" fmla="*/ 183 h 196"/>
                <a:gd name="T18" fmla="*/ 221 w 266"/>
                <a:gd name="T19" fmla="*/ 152 h 196"/>
                <a:gd name="T20" fmla="*/ 260 w 266"/>
                <a:gd name="T21" fmla="*/ 102 h 196"/>
                <a:gd name="T22" fmla="*/ 266 w 266"/>
                <a:gd name="T23" fmla="*/ 72 h 196"/>
                <a:gd name="T24" fmla="*/ 266 w 266"/>
                <a:gd name="T25" fmla="*/ 64 h 196"/>
                <a:gd name="T26" fmla="*/ 226 w 266"/>
                <a:gd name="T27" fmla="*/ 12 h 196"/>
                <a:gd name="T28" fmla="*/ 173 w 266"/>
                <a:gd name="T29" fmla="*/ 0 h 196"/>
                <a:gd name="T30" fmla="*/ 163 w 266"/>
                <a:gd name="T31" fmla="*/ 0 h 196"/>
                <a:gd name="T32" fmla="*/ 100 w 266"/>
                <a:gd name="T33" fmla="*/ 13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100" y="13"/>
                  </a:moveTo>
                  <a:lnTo>
                    <a:pt x="45" y="45"/>
                  </a:lnTo>
                  <a:lnTo>
                    <a:pt x="7" y="95"/>
                  </a:lnTo>
                  <a:lnTo>
                    <a:pt x="0" y="125"/>
                  </a:lnTo>
                  <a:lnTo>
                    <a:pt x="1" y="133"/>
                  </a:lnTo>
                  <a:lnTo>
                    <a:pt x="41" y="185"/>
                  </a:lnTo>
                  <a:lnTo>
                    <a:pt x="93" y="196"/>
                  </a:lnTo>
                  <a:lnTo>
                    <a:pt x="103" y="196"/>
                  </a:lnTo>
                  <a:lnTo>
                    <a:pt x="166" y="183"/>
                  </a:lnTo>
                  <a:lnTo>
                    <a:pt x="221" y="152"/>
                  </a:lnTo>
                  <a:lnTo>
                    <a:pt x="260" y="102"/>
                  </a:lnTo>
                  <a:lnTo>
                    <a:pt x="266" y="72"/>
                  </a:lnTo>
                  <a:lnTo>
                    <a:pt x="266" y="64"/>
                  </a:lnTo>
                  <a:lnTo>
                    <a:pt x="226" y="12"/>
                  </a:lnTo>
                  <a:lnTo>
                    <a:pt x="173" y="0"/>
                  </a:lnTo>
                  <a:lnTo>
                    <a:pt x="163"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0" name="Freeform 35"/>
            <p:cNvSpPr>
              <a:spLocks/>
            </p:cNvSpPr>
            <p:nvPr/>
          </p:nvSpPr>
          <p:spPr bwMode="auto">
            <a:xfrm>
              <a:off x="3524" y="4532"/>
              <a:ext cx="266" cy="196"/>
            </a:xfrm>
            <a:custGeom>
              <a:avLst/>
              <a:gdLst>
                <a:gd name="T0" fmla="*/ 100 w 266"/>
                <a:gd name="T1" fmla="*/ 13 h 196"/>
                <a:gd name="T2" fmla="*/ 45 w 266"/>
                <a:gd name="T3" fmla="*/ 45 h 196"/>
                <a:gd name="T4" fmla="*/ 7 w 266"/>
                <a:gd name="T5" fmla="*/ 95 h 196"/>
                <a:gd name="T6" fmla="*/ 0 w 266"/>
                <a:gd name="T7" fmla="*/ 125 h 196"/>
                <a:gd name="T8" fmla="*/ 1 w 266"/>
                <a:gd name="T9" fmla="*/ 133 h 196"/>
                <a:gd name="T10" fmla="*/ 41 w 266"/>
                <a:gd name="T11" fmla="*/ 185 h 196"/>
                <a:gd name="T12" fmla="*/ 93 w 266"/>
                <a:gd name="T13" fmla="*/ 196 h 196"/>
                <a:gd name="T14" fmla="*/ 103 w 266"/>
                <a:gd name="T15" fmla="*/ 196 h 196"/>
                <a:gd name="T16" fmla="*/ 166 w 266"/>
                <a:gd name="T17" fmla="*/ 183 h 196"/>
                <a:gd name="T18" fmla="*/ 221 w 266"/>
                <a:gd name="T19" fmla="*/ 152 h 196"/>
                <a:gd name="T20" fmla="*/ 260 w 266"/>
                <a:gd name="T21" fmla="*/ 102 h 196"/>
                <a:gd name="T22" fmla="*/ 266 w 266"/>
                <a:gd name="T23" fmla="*/ 72 h 196"/>
                <a:gd name="T24" fmla="*/ 266 w 266"/>
                <a:gd name="T25" fmla="*/ 64 h 196"/>
                <a:gd name="T26" fmla="*/ 226 w 266"/>
                <a:gd name="T27" fmla="*/ 12 h 196"/>
                <a:gd name="T28" fmla="*/ 173 w 266"/>
                <a:gd name="T29" fmla="*/ 0 h 196"/>
                <a:gd name="T30" fmla="*/ 163 w 266"/>
                <a:gd name="T31" fmla="*/ 0 h 196"/>
                <a:gd name="T32" fmla="*/ 100 w 266"/>
                <a:gd name="T33" fmla="*/ 13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100" y="13"/>
                  </a:moveTo>
                  <a:lnTo>
                    <a:pt x="45" y="45"/>
                  </a:lnTo>
                  <a:lnTo>
                    <a:pt x="7" y="95"/>
                  </a:lnTo>
                  <a:lnTo>
                    <a:pt x="0" y="125"/>
                  </a:lnTo>
                  <a:lnTo>
                    <a:pt x="1" y="133"/>
                  </a:lnTo>
                  <a:lnTo>
                    <a:pt x="41" y="185"/>
                  </a:lnTo>
                  <a:lnTo>
                    <a:pt x="93" y="196"/>
                  </a:lnTo>
                  <a:lnTo>
                    <a:pt x="103" y="196"/>
                  </a:lnTo>
                  <a:lnTo>
                    <a:pt x="166" y="183"/>
                  </a:lnTo>
                  <a:lnTo>
                    <a:pt x="221" y="152"/>
                  </a:lnTo>
                  <a:lnTo>
                    <a:pt x="260" y="102"/>
                  </a:lnTo>
                  <a:lnTo>
                    <a:pt x="266" y="72"/>
                  </a:lnTo>
                  <a:lnTo>
                    <a:pt x="266" y="64"/>
                  </a:lnTo>
                  <a:lnTo>
                    <a:pt x="226" y="12"/>
                  </a:lnTo>
                  <a:lnTo>
                    <a:pt x="173" y="0"/>
                  </a:lnTo>
                  <a:lnTo>
                    <a:pt x="163"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1" name="Freeform 36"/>
            <p:cNvSpPr>
              <a:spLocks/>
            </p:cNvSpPr>
            <p:nvPr/>
          </p:nvSpPr>
          <p:spPr bwMode="auto">
            <a:xfrm>
              <a:off x="2160" y="4094"/>
              <a:ext cx="675" cy="1140"/>
            </a:xfrm>
            <a:custGeom>
              <a:avLst/>
              <a:gdLst>
                <a:gd name="T0" fmla="*/ 0 w 675"/>
                <a:gd name="T1" fmla="*/ 1140 h 1140"/>
                <a:gd name="T2" fmla="*/ 675 w 675"/>
                <a:gd name="T3" fmla="*/ 0 h 1140"/>
                <a:gd name="T4" fmla="*/ 0 60000 65536"/>
                <a:gd name="T5" fmla="*/ 0 60000 65536"/>
                <a:gd name="T6" fmla="*/ 0 w 675"/>
                <a:gd name="T7" fmla="*/ 0 h 1140"/>
                <a:gd name="T8" fmla="*/ 675 w 675"/>
                <a:gd name="T9" fmla="*/ 1140 h 1140"/>
              </a:gdLst>
              <a:ahLst/>
              <a:cxnLst>
                <a:cxn ang="T4">
                  <a:pos x="T0" y="T1"/>
                </a:cxn>
                <a:cxn ang="T5">
                  <a:pos x="T2" y="T3"/>
                </a:cxn>
              </a:cxnLst>
              <a:rect l="T6" t="T7" r="T8" b="T9"/>
              <a:pathLst>
                <a:path w="675" h="1140">
                  <a:moveTo>
                    <a:pt x="0" y="1140"/>
                  </a:moveTo>
                  <a:lnTo>
                    <a:pt x="675"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2" name="Freeform 37"/>
            <p:cNvSpPr>
              <a:spLocks/>
            </p:cNvSpPr>
            <p:nvPr/>
          </p:nvSpPr>
          <p:spPr bwMode="auto">
            <a:xfrm>
              <a:off x="2070" y="5082"/>
              <a:ext cx="265" cy="197"/>
            </a:xfrm>
            <a:custGeom>
              <a:avLst/>
              <a:gdLst>
                <a:gd name="T0" fmla="*/ 264 w 265"/>
                <a:gd name="T1" fmla="*/ 79 h 197"/>
                <a:gd name="T2" fmla="*/ 234 w 265"/>
                <a:gd name="T3" fmla="*/ 138 h 197"/>
                <a:gd name="T4" fmla="*/ 185 w 265"/>
                <a:gd name="T5" fmla="*/ 175 h 197"/>
                <a:gd name="T6" fmla="*/ 122 w 265"/>
                <a:gd name="T7" fmla="*/ 195 h 197"/>
                <a:gd name="T8" fmla="*/ 92 w 265"/>
                <a:gd name="T9" fmla="*/ 197 h 197"/>
                <a:gd name="T10" fmla="*/ 83 w 265"/>
                <a:gd name="T11" fmla="*/ 196 h 197"/>
                <a:gd name="T12" fmla="*/ 21 w 265"/>
                <a:gd name="T13" fmla="*/ 172 h 197"/>
                <a:gd name="T14" fmla="*/ 0 w 265"/>
                <a:gd name="T15" fmla="*/ 126 h 197"/>
                <a:gd name="T16" fmla="*/ 0 w 265"/>
                <a:gd name="T17" fmla="*/ 118 h 197"/>
                <a:gd name="T18" fmla="*/ 30 w 265"/>
                <a:gd name="T19" fmla="*/ 58 h 197"/>
                <a:gd name="T20" fmla="*/ 79 w 265"/>
                <a:gd name="T21" fmla="*/ 22 h 197"/>
                <a:gd name="T22" fmla="*/ 142 w 265"/>
                <a:gd name="T23" fmla="*/ 2 h 197"/>
                <a:gd name="T24" fmla="*/ 172 w 265"/>
                <a:gd name="T25" fmla="*/ 0 h 197"/>
                <a:gd name="T26" fmla="*/ 182 w 265"/>
                <a:gd name="T27" fmla="*/ 1 h 197"/>
                <a:gd name="T28" fmla="*/ 244 w 265"/>
                <a:gd name="T29" fmla="*/ 25 h 197"/>
                <a:gd name="T30" fmla="*/ 265 w 265"/>
                <a:gd name="T31" fmla="*/ 71 h 197"/>
                <a:gd name="T32" fmla="*/ 264 w 265"/>
                <a:gd name="T33" fmla="*/ 79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4" y="79"/>
                  </a:moveTo>
                  <a:lnTo>
                    <a:pt x="234" y="138"/>
                  </a:lnTo>
                  <a:lnTo>
                    <a:pt x="185" y="175"/>
                  </a:lnTo>
                  <a:lnTo>
                    <a:pt x="122" y="195"/>
                  </a:lnTo>
                  <a:lnTo>
                    <a:pt x="92" y="197"/>
                  </a:lnTo>
                  <a:lnTo>
                    <a:pt x="83" y="196"/>
                  </a:lnTo>
                  <a:lnTo>
                    <a:pt x="21" y="172"/>
                  </a:lnTo>
                  <a:lnTo>
                    <a:pt x="0" y="126"/>
                  </a:lnTo>
                  <a:lnTo>
                    <a:pt x="0" y="118"/>
                  </a:lnTo>
                  <a:lnTo>
                    <a:pt x="30" y="58"/>
                  </a:lnTo>
                  <a:lnTo>
                    <a:pt x="79" y="22"/>
                  </a:lnTo>
                  <a:lnTo>
                    <a:pt x="142" y="2"/>
                  </a:lnTo>
                  <a:lnTo>
                    <a:pt x="172" y="0"/>
                  </a:lnTo>
                  <a:lnTo>
                    <a:pt x="182" y="1"/>
                  </a:lnTo>
                  <a:lnTo>
                    <a:pt x="244" y="25"/>
                  </a:lnTo>
                  <a:lnTo>
                    <a:pt x="265" y="71"/>
                  </a:lnTo>
                  <a:lnTo>
                    <a:pt x="264"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3" name="Freeform 38"/>
            <p:cNvSpPr>
              <a:spLocks/>
            </p:cNvSpPr>
            <p:nvPr/>
          </p:nvSpPr>
          <p:spPr bwMode="auto">
            <a:xfrm>
              <a:off x="2070" y="5082"/>
              <a:ext cx="265" cy="197"/>
            </a:xfrm>
            <a:custGeom>
              <a:avLst/>
              <a:gdLst>
                <a:gd name="T0" fmla="*/ 100 w 265"/>
                <a:gd name="T1" fmla="*/ 14 h 197"/>
                <a:gd name="T2" fmla="*/ 44 w 265"/>
                <a:gd name="T3" fmla="*/ 45 h 197"/>
                <a:gd name="T4" fmla="*/ 6 w 265"/>
                <a:gd name="T5" fmla="*/ 95 h 197"/>
                <a:gd name="T6" fmla="*/ 0 w 265"/>
                <a:gd name="T7" fmla="*/ 126 h 197"/>
                <a:gd name="T8" fmla="*/ 0 w 265"/>
                <a:gd name="T9" fmla="*/ 133 h 197"/>
                <a:gd name="T10" fmla="*/ 40 w 265"/>
                <a:gd name="T11" fmla="*/ 185 h 197"/>
                <a:gd name="T12" fmla="*/ 92 w 265"/>
                <a:gd name="T13" fmla="*/ 197 h 197"/>
                <a:gd name="T14" fmla="*/ 102 w 265"/>
                <a:gd name="T15" fmla="*/ 197 h 197"/>
                <a:gd name="T16" fmla="*/ 165 w 265"/>
                <a:gd name="T17" fmla="*/ 184 h 197"/>
                <a:gd name="T18" fmla="*/ 220 w 265"/>
                <a:gd name="T19" fmla="*/ 152 h 197"/>
                <a:gd name="T20" fmla="*/ 258 w 265"/>
                <a:gd name="T21" fmla="*/ 102 h 197"/>
                <a:gd name="T22" fmla="*/ 265 w 265"/>
                <a:gd name="T23" fmla="*/ 71 h 197"/>
                <a:gd name="T24" fmla="*/ 264 w 265"/>
                <a:gd name="T25" fmla="*/ 64 h 197"/>
                <a:gd name="T26" fmla="*/ 224 w 265"/>
                <a:gd name="T27" fmla="*/ 12 h 197"/>
                <a:gd name="T28" fmla="*/ 172 w 265"/>
                <a:gd name="T29" fmla="*/ 0 h 197"/>
                <a:gd name="T30" fmla="*/ 162 w 265"/>
                <a:gd name="T31" fmla="*/ 0 h 197"/>
                <a:gd name="T32" fmla="*/ 100 w 265"/>
                <a:gd name="T33" fmla="*/ 14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4" y="45"/>
                  </a:lnTo>
                  <a:lnTo>
                    <a:pt x="6" y="95"/>
                  </a:lnTo>
                  <a:lnTo>
                    <a:pt x="0" y="126"/>
                  </a:lnTo>
                  <a:lnTo>
                    <a:pt x="0" y="133"/>
                  </a:lnTo>
                  <a:lnTo>
                    <a:pt x="40" y="185"/>
                  </a:lnTo>
                  <a:lnTo>
                    <a:pt x="92" y="197"/>
                  </a:lnTo>
                  <a:lnTo>
                    <a:pt x="102" y="197"/>
                  </a:lnTo>
                  <a:lnTo>
                    <a:pt x="165" y="184"/>
                  </a:lnTo>
                  <a:lnTo>
                    <a:pt x="220" y="152"/>
                  </a:lnTo>
                  <a:lnTo>
                    <a:pt x="258" y="102"/>
                  </a:lnTo>
                  <a:lnTo>
                    <a:pt x="265" y="71"/>
                  </a:lnTo>
                  <a:lnTo>
                    <a:pt x="264" y="64"/>
                  </a:lnTo>
                  <a:lnTo>
                    <a:pt x="224" y="12"/>
                  </a:lnTo>
                  <a:lnTo>
                    <a:pt x="172" y="0"/>
                  </a:lnTo>
                  <a:lnTo>
                    <a:pt x="162"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4" name="Freeform 40"/>
            <p:cNvSpPr>
              <a:spLocks/>
            </p:cNvSpPr>
            <p:nvPr/>
          </p:nvSpPr>
          <p:spPr bwMode="auto">
            <a:xfrm>
              <a:off x="2690" y="4002"/>
              <a:ext cx="265" cy="197"/>
            </a:xfrm>
            <a:custGeom>
              <a:avLst/>
              <a:gdLst>
                <a:gd name="T0" fmla="*/ 100 w 265"/>
                <a:gd name="T1" fmla="*/ 14 h 197"/>
                <a:gd name="T2" fmla="*/ 44 w 265"/>
                <a:gd name="T3" fmla="*/ 45 h 197"/>
                <a:gd name="T4" fmla="*/ 6 w 265"/>
                <a:gd name="T5" fmla="*/ 95 h 197"/>
                <a:gd name="T6" fmla="*/ 0 w 265"/>
                <a:gd name="T7" fmla="*/ 126 h 197"/>
                <a:gd name="T8" fmla="*/ 0 w 265"/>
                <a:gd name="T9" fmla="*/ 133 h 197"/>
                <a:gd name="T10" fmla="*/ 40 w 265"/>
                <a:gd name="T11" fmla="*/ 185 h 197"/>
                <a:gd name="T12" fmla="*/ 93 w 265"/>
                <a:gd name="T13" fmla="*/ 197 h 197"/>
                <a:gd name="T14" fmla="*/ 102 w 265"/>
                <a:gd name="T15" fmla="*/ 197 h 197"/>
                <a:gd name="T16" fmla="*/ 165 w 265"/>
                <a:gd name="T17" fmla="*/ 184 h 197"/>
                <a:gd name="T18" fmla="*/ 220 w 265"/>
                <a:gd name="T19" fmla="*/ 152 h 197"/>
                <a:gd name="T20" fmla="*/ 259 w 265"/>
                <a:gd name="T21" fmla="*/ 102 h 197"/>
                <a:gd name="T22" fmla="*/ 265 w 265"/>
                <a:gd name="T23" fmla="*/ 71 h 197"/>
                <a:gd name="T24" fmla="*/ 265 w 265"/>
                <a:gd name="T25" fmla="*/ 64 h 197"/>
                <a:gd name="T26" fmla="*/ 225 w 265"/>
                <a:gd name="T27" fmla="*/ 12 h 197"/>
                <a:gd name="T28" fmla="*/ 173 w 265"/>
                <a:gd name="T29" fmla="*/ 0 h 197"/>
                <a:gd name="T30" fmla="*/ 163 w 265"/>
                <a:gd name="T31" fmla="*/ 0 h 197"/>
                <a:gd name="T32" fmla="*/ 100 w 265"/>
                <a:gd name="T33" fmla="*/ 14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4" y="45"/>
                  </a:lnTo>
                  <a:lnTo>
                    <a:pt x="6" y="95"/>
                  </a:lnTo>
                  <a:lnTo>
                    <a:pt x="0" y="126"/>
                  </a:lnTo>
                  <a:lnTo>
                    <a:pt x="0" y="133"/>
                  </a:lnTo>
                  <a:lnTo>
                    <a:pt x="40" y="185"/>
                  </a:lnTo>
                  <a:lnTo>
                    <a:pt x="93" y="197"/>
                  </a:lnTo>
                  <a:lnTo>
                    <a:pt x="102" y="197"/>
                  </a:lnTo>
                  <a:lnTo>
                    <a:pt x="165" y="184"/>
                  </a:lnTo>
                  <a:lnTo>
                    <a:pt x="220"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5" name="Freeform 41"/>
            <p:cNvSpPr>
              <a:spLocks/>
            </p:cNvSpPr>
            <p:nvPr/>
          </p:nvSpPr>
          <p:spPr bwMode="auto">
            <a:xfrm>
              <a:off x="4554" y="4414"/>
              <a:ext cx="708" cy="460"/>
            </a:xfrm>
            <a:custGeom>
              <a:avLst/>
              <a:gdLst>
                <a:gd name="T0" fmla="*/ 532 w 708"/>
                <a:gd name="T1" fmla="*/ 460 h 460"/>
                <a:gd name="T2" fmla="*/ 532 w 708"/>
                <a:gd name="T3" fmla="*/ 346 h 460"/>
                <a:gd name="T4" fmla="*/ 0 w 708"/>
                <a:gd name="T5" fmla="*/ 346 h 460"/>
                <a:gd name="T6" fmla="*/ 0 w 708"/>
                <a:gd name="T7" fmla="*/ 115 h 460"/>
                <a:gd name="T8" fmla="*/ 532 w 708"/>
                <a:gd name="T9" fmla="*/ 115 h 460"/>
                <a:gd name="T10" fmla="*/ 532 w 708"/>
                <a:gd name="T11" fmla="*/ 0 h 460"/>
                <a:gd name="T12" fmla="*/ 708 w 708"/>
                <a:gd name="T13" fmla="*/ 230 h 460"/>
                <a:gd name="T14" fmla="*/ 532 w 708"/>
                <a:gd name="T15" fmla="*/ 46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2" y="460"/>
                  </a:moveTo>
                  <a:lnTo>
                    <a:pt x="532" y="346"/>
                  </a:lnTo>
                  <a:lnTo>
                    <a:pt x="0" y="346"/>
                  </a:lnTo>
                  <a:lnTo>
                    <a:pt x="0" y="115"/>
                  </a:lnTo>
                  <a:lnTo>
                    <a:pt x="532" y="115"/>
                  </a:lnTo>
                  <a:lnTo>
                    <a:pt x="532" y="0"/>
                  </a:lnTo>
                  <a:lnTo>
                    <a:pt x="708" y="230"/>
                  </a:lnTo>
                  <a:lnTo>
                    <a:pt x="532" y="460"/>
                  </a:lnTo>
                  <a:close/>
                </a:path>
              </a:pathLst>
            </a:custGeom>
            <a:solidFill>
              <a:srgbClr val="336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6" name="Freeform 42"/>
            <p:cNvSpPr>
              <a:spLocks/>
            </p:cNvSpPr>
            <p:nvPr/>
          </p:nvSpPr>
          <p:spPr bwMode="auto">
            <a:xfrm>
              <a:off x="4554" y="4414"/>
              <a:ext cx="708" cy="460"/>
            </a:xfrm>
            <a:custGeom>
              <a:avLst/>
              <a:gdLst>
                <a:gd name="T0" fmla="*/ 532 w 708"/>
                <a:gd name="T1" fmla="*/ 0 h 460"/>
                <a:gd name="T2" fmla="*/ 532 w 708"/>
                <a:gd name="T3" fmla="*/ 115 h 460"/>
                <a:gd name="T4" fmla="*/ 0 w 708"/>
                <a:gd name="T5" fmla="*/ 115 h 460"/>
                <a:gd name="T6" fmla="*/ 0 w 708"/>
                <a:gd name="T7" fmla="*/ 346 h 460"/>
                <a:gd name="T8" fmla="*/ 532 w 708"/>
                <a:gd name="T9" fmla="*/ 346 h 460"/>
                <a:gd name="T10" fmla="*/ 532 w 708"/>
                <a:gd name="T11" fmla="*/ 460 h 460"/>
                <a:gd name="T12" fmla="*/ 708 w 708"/>
                <a:gd name="T13" fmla="*/ 230 h 460"/>
                <a:gd name="T14" fmla="*/ 532 w 708"/>
                <a:gd name="T15" fmla="*/ 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2" y="0"/>
                  </a:moveTo>
                  <a:lnTo>
                    <a:pt x="532" y="115"/>
                  </a:lnTo>
                  <a:lnTo>
                    <a:pt x="0" y="115"/>
                  </a:lnTo>
                  <a:lnTo>
                    <a:pt x="0" y="346"/>
                  </a:lnTo>
                  <a:lnTo>
                    <a:pt x="532" y="346"/>
                  </a:lnTo>
                  <a:lnTo>
                    <a:pt x="532" y="460"/>
                  </a:lnTo>
                  <a:lnTo>
                    <a:pt x="708" y="230"/>
                  </a:lnTo>
                  <a:lnTo>
                    <a:pt x="532"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7" name="Freeform 43"/>
            <p:cNvSpPr>
              <a:spLocks/>
            </p:cNvSpPr>
            <p:nvPr/>
          </p:nvSpPr>
          <p:spPr bwMode="auto">
            <a:xfrm>
              <a:off x="9135" y="4414"/>
              <a:ext cx="708" cy="460"/>
            </a:xfrm>
            <a:custGeom>
              <a:avLst/>
              <a:gdLst>
                <a:gd name="T0" fmla="*/ 530 w 708"/>
                <a:gd name="T1" fmla="*/ 460 h 460"/>
                <a:gd name="T2" fmla="*/ 530 w 708"/>
                <a:gd name="T3" fmla="*/ 345 h 460"/>
                <a:gd name="T4" fmla="*/ 0 w 708"/>
                <a:gd name="T5" fmla="*/ 345 h 460"/>
                <a:gd name="T6" fmla="*/ 0 w 708"/>
                <a:gd name="T7" fmla="*/ 115 h 460"/>
                <a:gd name="T8" fmla="*/ 530 w 708"/>
                <a:gd name="T9" fmla="*/ 115 h 460"/>
                <a:gd name="T10" fmla="*/ 530 w 708"/>
                <a:gd name="T11" fmla="*/ 0 h 460"/>
                <a:gd name="T12" fmla="*/ 708 w 708"/>
                <a:gd name="T13" fmla="*/ 230 h 460"/>
                <a:gd name="T14" fmla="*/ 530 w 708"/>
                <a:gd name="T15" fmla="*/ 46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0" y="460"/>
                  </a:moveTo>
                  <a:lnTo>
                    <a:pt x="530" y="345"/>
                  </a:lnTo>
                  <a:lnTo>
                    <a:pt x="0" y="345"/>
                  </a:lnTo>
                  <a:lnTo>
                    <a:pt x="0" y="115"/>
                  </a:lnTo>
                  <a:lnTo>
                    <a:pt x="530" y="115"/>
                  </a:lnTo>
                  <a:lnTo>
                    <a:pt x="530" y="0"/>
                  </a:lnTo>
                  <a:lnTo>
                    <a:pt x="708" y="230"/>
                  </a:lnTo>
                  <a:lnTo>
                    <a:pt x="530" y="460"/>
                  </a:lnTo>
                  <a:close/>
                </a:path>
              </a:pathLst>
            </a:custGeom>
            <a:solidFill>
              <a:srgbClr val="336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8" name="Freeform 44"/>
            <p:cNvSpPr>
              <a:spLocks/>
            </p:cNvSpPr>
            <p:nvPr/>
          </p:nvSpPr>
          <p:spPr bwMode="auto">
            <a:xfrm>
              <a:off x="9135" y="4414"/>
              <a:ext cx="708" cy="460"/>
            </a:xfrm>
            <a:custGeom>
              <a:avLst/>
              <a:gdLst>
                <a:gd name="T0" fmla="*/ 530 w 708"/>
                <a:gd name="T1" fmla="*/ 0 h 460"/>
                <a:gd name="T2" fmla="*/ 530 w 708"/>
                <a:gd name="T3" fmla="*/ 115 h 460"/>
                <a:gd name="T4" fmla="*/ 0 w 708"/>
                <a:gd name="T5" fmla="*/ 115 h 460"/>
                <a:gd name="T6" fmla="*/ 0 w 708"/>
                <a:gd name="T7" fmla="*/ 345 h 460"/>
                <a:gd name="T8" fmla="*/ 530 w 708"/>
                <a:gd name="T9" fmla="*/ 345 h 460"/>
                <a:gd name="T10" fmla="*/ 530 w 708"/>
                <a:gd name="T11" fmla="*/ 460 h 460"/>
                <a:gd name="T12" fmla="*/ 708 w 708"/>
                <a:gd name="T13" fmla="*/ 230 h 460"/>
                <a:gd name="T14" fmla="*/ 530 w 708"/>
                <a:gd name="T15" fmla="*/ 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0" y="0"/>
                  </a:moveTo>
                  <a:lnTo>
                    <a:pt x="530" y="115"/>
                  </a:lnTo>
                  <a:lnTo>
                    <a:pt x="0" y="115"/>
                  </a:lnTo>
                  <a:lnTo>
                    <a:pt x="0" y="345"/>
                  </a:lnTo>
                  <a:lnTo>
                    <a:pt x="530" y="345"/>
                  </a:lnTo>
                  <a:lnTo>
                    <a:pt x="530" y="460"/>
                  </a:lnTo>
                  <a:lnTo>
                    <a:pt x="708" y="230"/>
                  </a:lnTo>
                  <a:lnTo>
                    <a:pt x="530"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9" name="Freeform 45"/>
            <p:cNvSpPr>
              <a:spLocks/>
            </p:cNvSpPr>
            <p:nvPr/>
          </p:nvSpPr>
          <p:spPr bwMode="auto">
            <a:xfrm>
              <a:off x="9820" y="3924"/>
              <a:ext cx="3914" cy="1440"/>
            </a:xfrm>
            <a:custGeom>
              <a:avLst/>
              <a:gdLst>
                <a:gd name="T0" fmla="*/ 3132 w 3914"/>
                <a:gd name="T1" fmla="*/ 1440 h 1440"/>
                <a:gd name="T2" fmla="*/ 0 w 3914"/>
                <a:gd name="T3" fmla="*/ 1440 h 1440"/>
                <a:gd name="T4" fmla="*/ 782 w 3914"/>
                <a:gd name="T5" fmla="*/ 0 h 1440"/>
                <a:gd name="T6" fmla="*/ 3914 w 3914"/>
                <a:gd name="T7" fmla="*/ 0 h 1440"/>
                <a:gd name="T8" fmla="*/ 3132 w 3914"/>
                <a:gd name="T9" fmla="*/ 1440 h 1440"/>
                <a:gd name="T10" fmla="*/ 0 60000 65536"/>
                <a:gd name="T11" fmla="*/ 0 60000 65536"/>
                <a:gd name="T12" fmla="*/ 0 60000 65536"/>
                <a:gd name="T13" fmla="*/ 0 60000 65536"/>
                <a:gd name="T14" fmla="*/ 0 60000 65536"/>
                <a:gd name="T15" fmla="*/ 0 w 3914"/>
                <a:gd name="T16" fmla="*/ 0 h 1440"/>
                <a:gd name="T17" fmla="*/ 3914 w 3914"/>
                <a:gd name="T18" fmla="*/ 1440 h 1440"/>
              </a:gdLst>
              <a:ahLst/>
              <a:cxnLst>
                <a:cxn ang="T10">
                  <a:pos x="T0" y="T1"/>
                </a:cxn>
                <a:cxn ang="T11">
                  <a:pos x="T2" y="T3"/>
                </a:cxn>
                <a:cxn ang="T12">
                  <a:pos x="T4" y="T5"/>
                </a:cxn>
                <a:cxn ang="T13">
                  <a:pos x="T6" y="T7"/>
                </a:cxn>
                <a:cxn ang="T14">
                  <a:pos x="T8" y="T9"/>
                </a:cxn>
              </a:cxnLst>
              <a:rect l="T15" t="T16" r="T17" b="T18"/>
              <a:pathLst>
                <a:path w="3914" h="1440">
                  <a:moveTo>
                    <a:pt x="3132" y="1440"/>
                  </a:moveTo>
                  <a:lnTo>
                    <a:pt x="0" y="1440"/>
                  </a:lnTo>
                  <a:lnTo>
                    <a:pt x="782" y="0"/>
                  </a:lnTo>
                  <a:lnTo>
                    <a:pt x="3914"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0" name="Freeform 46"/>
            <p:cNvSpPr>
              <a:spLocks/>
            </p:cNvSpPr>
            <p:nvPr/>
          </p:nvSpPr>
          <p:spPr bwMode="auto">
            <a:xfrm>
              <a:off x="10600" y="4524"/>
              <a:ext cx="2273" cy="210"/>
            </a:xfrm>
            <a:custGeom>
              <a:avLst/>
              <a:gdLst>
                <a:gd name="T0" fmla="*/ 2167 w 2273"/>
                <a:gd name="T1" fmla="*/ 210 h 210"/>
                <a:gd name="T2" fmla="*/ 0 w 2273"/>
                <a:gd name="T3" fmla="*/ 203 h 210"/>
                <a:gd name="T4" fmla="*/ 97 w 2273"/>
                <a:gd name="T5" fmla="*/ 0 h 210"/>
                <a:gd name="T6" fmla="*/ 2273 w 2273"/>
                <a:gd name="T7" fmla="*/ 0 h 210"/>
                <a:gd name="T8" fmla="*/ 2167 w 2273"/>
                <a:gd name="T9" fmla="*/ 210 h 210"/>
                <a:gd name="T10" fmla="*/ 0 60000 65536"/>
                <a:gd name="T11" fmla="*/ 0 60000 65536"/>
                <a:gd name="T12" fmla="*/ 0 60000 65536"/>
                <a:gd name="T13" fmla="*/ 0 60000 65536"/>
                <a:gd name="T14" fmla="*/ 0 60000 65536"/>
                <a:gd name="T15" fmla="*/ 0 w 2273"/>
                <a:gd name="T16" fmla="*/ 0 h 210"/>
                <a:gd name="T17" fmla="*/ 2273 w 2273"/>
                <a:gd name="T18" fmla="*/ 210 h 210"/>
              </a:gdLst>
              <a:ahLst/>
              <a:cxnLst>
                <a:cxn ang="T10">
                  <a:pos x="T0" y="T1"/>
                </a:cxn>
                <a:cxn ang="T11">
                  <a:pos x="T2" y="T3"/>
                </a:cxn>
                <a:cxn ang="T12">
                  <a:pos x="T4" y="T5"/>
                </a:cxn>
                <a:cxn ang="T13">
                  <a:pos x="T6" y="T7"/>
                </a:cxn>
                <a:cxn ang="T14">
                  <a:pos x="T8" y="T9"/>
                </a:cxn>
              </a:cxnLst>
              <a:rect l="T15" t="T16" r="T17" b="T18"/>
              <a:pathLst>
                <a:path w="2273" h="210">
                  <a:moveTo>
                    <a:pt x="2167" y="210"/>
                  </a:moveTo>
                  <a:lnTo>
                    <a:pt x="0" y="203"/>
                  </a:lnTo>
                  <a:lnTo>
                    <a:pt x="97" y="0"/>
                  </a:lnTo>
                  <a:lnTo>
                    <a:pt x="2273" y="0"/>
                  </a:lnTo>
                  <a:lnTo>
                    <a:pt x="2167" y="21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1" name="Freeform 47"/>
            <p:cNvSpPr>
              <a:spLocks/>
            </p:cNvSpPr>
            <p:nvPr/>
          </p:nvSpPr>
          <p:spPr bwMode="auto">
            <a:xfrm>
              <a:off x="10644" y="4614"/>
              <a:ext cx="2183" cy="0"/>
            </a:xfrm>
            <a:custGeom>
              <a:avLst/>
              <a:gdLst>
                <a:gd name="T0" fmla="*/ 0 w 2183"/>
                <a:gd name="T1" fmla="*/ 2183 w 2183"/>
                <a:gd name="T2" fmla="*/ 0 60000 65536"/>
                <a:gd name="T3" fmla="*/ 0 60000 65536"/>
                <a:gd name="T4" fmla="*/ 0 w 2183"/>
                <a:gd name="T5" fmla="*/ 2183 w 2183"/>
              </a:gdLst>
              <a:ahLst/>
              <a:cxnLst>
                <a:cxn ang="T2">
                  <a:pos x="T0" y="0"/>
                </a:cxn>
                <a:cxn ang="T3">
                  <a:pos x="T1" y="0"/>
                </a:cxn>
              </a:cxnLst>
              <a:rect l="T4" t="0" r="T5" b="0"/>
              <a:pathLst>
                <a:path w="2183">
                  <a:moveTo>
                    <a:pt x="0" y="0"/>
                  </a:moveTo>
                  <a:lnTo>
                    <a:pt x="2183"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2" name="Freeform 48"/>
            <p:cNvSpPr>
              <a:spLocks/>
            </p:cNvSpPr>
            <p:nvPr/>
          </p:nvSpPr>
          <p:spPr bwMode="auto">
            <a:xfrm>
              <a:off x="11350" y="4089"/>
              <a:ext cx="623" cy="1088"/>
            </a:xfrm>
            <a:custGeom>
              <a:avLst/>
              <a:gdLst>
                <a:gd name="T0" fmla="*/ 0 w 623"/>
                <a:gd name="T1" fmla="*/ 1088 h 1088"/>
                <a:gd name="T2" fmla="*/ 623 w 623"/>
                <a:gd name="T3" fmla="*/ 0 h 1088"/>
                <a:gd name="T4" fmla="*/ 0 60000 65536"/>
                <a:gd name="T5" fmla="*/ 0 60000 65536"/>
                <a:gd name="T6" fmla="*/ 0 w 623"/>
                <a:gd name="T7" fmla="*/ 0 h 1088"/>
                <a:gd name="T8" fmla="*/ 623 w 623"/>
                <a:gd name="T9" fmla="*/ 1088 h 1088"/>
              </a:gdLst>
              <a:ahLst/>
              <a:cxnLst>
                <a:cxn ang="T4">
                  <a:pos x="T0" y="T1"/>
                </a:cxn>
                <a:cxn ang="T5">
                  <a:pos x="T2" y="T3"/>
                </a:cxn>
              </a:cxnLst>
              <a:rect l="T6" t="T7" r="T8" b="T9"/>
              <a:pathLst>
                <a:path w="623" h="1088">
                  <a:moveTo>
                    <a:pt x="0" y="1088"/>
                  </a:moveTo>
                  <a:lnTo>
                    <a:pt x="623"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3" name="Freeform 49"/>
            <p:cNvSpPr>
              <a:spLocks/>
            </p:cNvSpPr>
            <p:nvPr/>
          </p:nvSpPr>
          <p:spPr bwMode="auto">
            <a:xfrm>
              <a:off x="11225" y="4089"/>
              <a:ext cx="893" cy="1093"/>
            </a:xfrm>
            <a:custGeom>
              <a:avLst/>
              <a:gdLst>
                <a:gd name="T0" fmla="*/ 767 w 893"/>
                <a:gd name="T1" fmla="*/ 214 h 1093"/>
                <a:gd name="T2" fmla="*/ 647 w 893"/>
                <a:gd name="T3" fmla="*/ 304 h 1093"/>
                <a:gd name="T4" fmla="*/ 515 w 893"/>
                <a:gd name="T5" fmla="*/ 535 h 1093"/>
                <a:gd name="T6" fmla="*/ 413 w 893"/>
                <a:gd name="T7" fmla="*/ 810 h 1093"/>
                <a:gd name="T8" fmla="*/ 263 w 893"/>
                <a:gd name="T9" fmla="*/ 1093 h 1093"/>
                <a:gd name="T10" fmla="*/ 0 w 893"/>
                <a:gd name="T11" fmla="*/ 1093 h 1093"/>
                <a:gd name="T12" fmla="*/ 130 w 893"/>
                <a:gd name="T13" fmla="*/ 828 h 1093"/>
                <a:gd name="T14" fmla="*/ 240 w 893"/>
                <a:gd name="T15" fmla="*/ 515 h 1093"/>
                <a:gd name="T16" fmla="*/ 360 w 893"/>
                <a:gd name="T17" fmla="*/ 304 h 1093"/>
                <a:gd name="T18" fmla="*/ 503 w 893"/>
                <a:gd name="T19" fmla="*/ 198 h 1093"/>
                <a:gd name="T20" fmla="*/ 630 w 893"/>
                <a:gd name="T21" fmla="*/ 0 h 1093"/>
                <a:gd name="T22" fmla="*/ 893 w 893"/>
                <a:gd name="T23" fmla="*/ 0 h 1093"/>
                <a:gd name="T24" fmla="*/ 767 w 893"/>
                <a:gd name="T25" fmla="*/ 214 h 10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3"/>
                <a:gd name="T40" fmla="*/ 0 h 1093"/>
                <a:gd name="T41" fmla="*/ 893 w 893"/>
                <a:gd name="T42" fmla="*/ 1093 h 10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3" h="1093">
                  <a:moveTo>
                    <a:pt x="767" y="214"/>
                  </a:moveTo>
                  <a:lnTo>
                    <a:pt x="647" y="304"/>
                  </a:lnTo>
                  <a:lnTo>
                    <a:pt x="515" y="535"/>
                  </a:lnTo>
                  <a:lnTo>
                    <a:pt x="413" y="810"/>
                  </a:lnTo>
                  <a:lnTo>
                    <a:pt x="263" y="1093"/>
                  </a:lnTo>
                  <a:lnTo>
                    <a:pt x="0" y="1093"/>
                  </a:lnTo>
                  <a:lnTo>
                    <a:pt x="130" y="828"/>
                  </a:lnTo>
                  <a:lnTo>
                    <a:pt x="240" y="515"/>
                  </a:lnTo>
                  <a:lnTo>
                    <a:pt x="360" y="304"/>
                  </a:lnTo>
                  <a:lnTo>
                    <a:pt x="503" y="198"/>
                  </a:lnTo>
                  <a:lnTo>
                    <a:pt x="630" y="0"/>
                  </a:lnTo>
                  <a:lnTo>
                    <a:pt x="893" y="0"/>
                  </a:lnTo>
                  <a:lnTo>
                    <a:pt x="767" y="21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4" name="Freeform 50"/>
            <p:cNvSpPr>
              <a:spLocks/>
            </p:cNvSpPr>
            <p:nvPr/>
          </p:nvSpPr>
          <p:spPr bwMode="auto">
            <a:xfrm>
              <a:off x="11225" y="4089"/>
              <a:ext cx="893" cy="1093"/>
            </a:xfrm>
            <a:custGeom>
              <a:avLst/>
              <a:gdLst>
                <a:gd name="T0" fmla="*/ 0 w 893"/>
                <a:gd name="T1" fmla="*/ 1093 h 1093"/>
                <a:gd name="T2" fmla="*/ 263 w 893"/>
                <a:gd name="T3" fmla="*/ 1093 h 1093"/>
                <a:gd name="T4" fmla="*/ 413 w 893"/>
                <a:gd name="T5" fmla="*/ 810 h 1093"/>
                <a:gd name="T6" fmla="*/ 515 w 893"/>
                <a:gd name="T7" fmla="*/ 535 h 1093"/>
                <a:gd name="T8" fmla="*/ 647 w 893"/>
                <a:gd name="T9" fmla="*/ 304 h 1093"/>
                <a:gd name="T10" fmla="*/ 767 w 893"/>
                <a:gd name="T11" fmla="*/ 214 h 1093"/>
                <a:gd name="T12" fmla="*/ 893 w 893"/>
                <a:gd name="T13" fmla="*/ 0 h 1093"/>
                <a:gd name="T14" fmla="*/ 630 w 893"/>
                <a:gd name="T15" fmla="*/ 0 h 1093"/>
                <a:gd name="T16" fmla="*/ 503 w 893"/>
                <a:gd name="T17" fmla="*/ 198 h 1093"/>
                <a:gd name="T18" fmla="*/ 360 w 893"/>
                <a:gd name="T19" fmla="*/ 304 h 1093"/>
                <a:gd name="T20" fmla="*/ 240 w 893"/>
                <a:gd name="T21" fmla="*/ 515 h 1093"/>
                <a:gd name="T22" fmla="*/ 130 w 893"/>
                <a:gd name="T23" fmla="*/ 828 h 1093"/>
                <a:gd name="T24" fmla="*/ 0 w 893"/>
                <a:gd name="T25" fmla="*/ 1093 h 10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3"/>
                <a:gd name="T40" fmla="*/ 0 h 1093"/>
                <a:gd name="T41" fmla="*/ 893 w 893"/>
                <a:gd name="T42" fmla="*/ 1093 h 10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3" h="1093">
                  <a:moveTo>
                    <a:pt x="0" y="1093"/>
                  </a:moveTo>
                  <a:lnTo>
                    <a:pt x="263" y="1093"/>
                  </a:lnTo>
                  <a:lnTo>
                    <a:pt x="413" y="810"/>
                  </a:lnTo>
                  <a:lnTo>
                    <a:pt x="515" y="535"/>
                  </a:lnTo>
                  <a:lnTo>
                    <a:pt x="647" y="304"/>
                  </a:lnTo>
                  <a:lnTo>
                    <a:pt x="767" y="214"/>
                  </a:lnTo>
                  <a:lnTo>
                    <a:pt x="893" y="0"/>
                  </a:lnTo>
                  <a:lnTo>
                    <a:pt x="630" y="0"/>
                  </a:lnTo>
                  <a:lnTo>
                    <a:pt x="503" y="198"/>
                  </a:lnTo>
                  <a:lnTo>
                    <a:pt x="360" y="304"/>
                  </a:lnTo>
                  <a:lnTo>
                    <a:pt x="240" y="515"/>
                  </a:lnTo>
                  <a:lnTo>
                    <a:pt x="130" y="828"/>
                  </a:lnTo>
                  <a:lnTo>
                    <a:pt x="0" y="1093"/>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5" name="Freeform 51"/>
            <p:cNvSpPr>
              <a:spLocks/>
            </p:cNvSpPr>
            <p:nvPr/>
          </p:nvSpPr>
          <p:spPr bwMode="auto">
            <a:xfrm>
              <a:off x="11355" y="4089"/>
              <a:ext cx="625" cy="1093"/>
            </a:xfrm>
            <a:custGeom>
              <a:avLst/>
              <a:gdLst>
                <a:gd name="T0" fmla="*/ 0 w 625"/>
                <a:gd name="T1" fmla="*/ 1093 h 1093"/>
                <a:gd name="T2" fmla="*/ 140 w 625"/>
                <a:gd name="T3" fmla="*/ 805 h 1093"/>
                <a:gd name="T4" fmla="*/ 230 w 625"/>
                <a:gd name="T5" fmla="*/ 510 h 1093"/>
                <a:gd name="T6" fmla="*/ 360 w 625"/>
                <a:gd name="T7" fmla="*/ 300 h 1093"/>
                <a:gd name="T8" fmla="*/ 505 w 625"/>
                <a:gd name="T9" fmla="*/ 205 h 1093"/>
                <a:gd name="T10" fmla="*/ 625 w 625"/>
                <a:gd name="T11" fmla="*/ 0 h 1093"/>
                <a:gd name="T12" fmla="*/ 0 60000 65536"/>
                <a:gd name="T13" fmla="*/ 0 60000 65536"/>
                <a:gd name="T14" fmla="*/ 0 60000 65536"/>
                <a:gd name="T15" fmla="*/ 0 60000 65536"/>
                <a:gd name="T16" fmla="*/ 0 60000 65536"/>
                <a:gd name="T17" fmla="*/ 0 60000 65536"/>
                <a:gd name="T18" fmla="*/ 0 w 625"/>
                <a:gd name="T19" fmla="*/ 0 h 1093"/>
                <a:gd name="T20" fmla="*/ 625 w 625"/>
                <a:gd name="T21" fmla="*/ 1093 h 1093"/>
              </a:gdLst>
              <a:ahLst/>
              <a:cxnLst>
                <a:cxn ang="T12">
                  <a:pos x="T0" y="T1"/>
                </a:cxn>
                <a:cxn ang="T13">
                  <a:pos x="T2" y="T3"/>
                </a:cxn>
                <a:cxn ang="T14">
                  <a:pos x="T4" y="T5"/>
                </a:cxn>
                <a:cxn ang="T15">
                  <a:pos x="T6" y="T7"/>
                </a:cxn>
                <a:cxn ang="T16">
                  <a:pos x="T8" y="T9"/>
                </a:cxn>
                <a:cxn ang="T17">
                  <a:pos x="T10" y="T11"/>
                </a:cxn>
              </a:cxnLst>
              <a:rect l="T18" t="T19" r="T20" b="T21"/>
              <a:pathLst>
                <a:path w="625" h="1093">
                  <a:moveTo>
                    <a:pt x="0" y="1093"/>
                  </a:moveTo>
                  <a:lnTo>
                    <a:pt x="140" y="805"/>
                  </a:lnTo>
                  <a:lnTo>
                    <a:pt x="230" y="510"/>
                  </a:lnTo>
                  <a:lnTo>
                    <a:pt x="360" y="300"/>
                  </a:lnTo>
                  <a:lnTo>
                    <a:pt x="505" y="205"/>
                  </a:lnTo>
                  <a:lnTo>
                    <a:pt x="625" y="0"/>
                  </a:lnTo>
                </a:path>
              </a:pathLst>
            </a:custGeom>
            <a:noFill/>
            <a:ln w="9525">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6" name="Freeform 52"/>
            <p:cNvSpPr>
              <a:spLocks/>
            </p:cNvSpPr>
            <p:nvPr/>
          </p:nvSpPr>
          <p:spPr bwMode="auto">
            <a:xfrm>
              <a:off x="11640" y="4626"/>
              <a:ext cx="105" cy="281"/>
            </a:xfrm>
            <a:custGeom>
              <a:avLst/>
              <a:gdLst>
                <a:gd name="T0" fmla="*/ 0 w 105"/>
                <a:gd name="T1" fmla="*/ 281 h 281"/>
                <a:gd name="T2" fmla="*/ 105 w 105"/>
                <a:gd name="T3" fmla="*/ 0 h 281"/>
                <a:gd name="T4" fmla="*/ 105 w 105"/>
                <a:gd name="T5" fmla="*/ 108 h 281"/>
                <a:gd name="T6" fmla="*/ 0 w 105"/>
                <a:gd name="T7" fmla="*/ 281 h 281"/>
                <a:gd name="T8" fmla="*/ 0 60000 65536"/>
                <a:gd name="T9" fmla="*/ 0 60000 65536"/>
                <a:gd name="T10" fmla="*/ 0 60000 65536"/>
                <a:gd name="T11" fmla="*/ 0 60000 65536"/>
                <a:gd name="T12" fmla="*/ 0 w 105"/>
                <a:gd name="T13" fmla="*/ 0 h 281"/>
                <a:gd name="T14" fmla="*/ 105 w 105"/>
                <a:gd name="T15" fmla="*/ 281 h 281"/>
              </a:gdLst>
              <a:ahLst/>
              <a:cxnLst>
                <a:cxn ang="T8">
                  <a:pos x="T0" y="T1"/>
                </a:cxn>
                <a:cxn ang="T9">
                  <a:pos x="T2" y="T3"/>
                </a:cxn>
                <a:cxn ang="T10">
                  <a:pos x="T4" y="T5"/>
                </a:cxn>
                <a:cxn ang="T11">
                  <a:pos x="T6" y="T7"/>
                </a:cxn>
              </a:cxnLst>
              <a:rect l="T12" t="T13" r="T14" b="T15"/>
              <a:pathLst>
                <a:path w="105" h="281">
                  <a:moveTo>
                    <a:pt x="0" y="281"/>
                  </a:moveTo>
                  <a:lnTo>
                    <a:pt x="105" y="0"/>
                  </a:lnTo>
                  <a:lnTo>
                    <a:pt x="105" y="108"/>
                  </a:lnTo>
                  <a:lnTo>
                    <a:pt x="0" y="281"/>
                  </a:lnTo>
                  <a:close/>
                </a:path>
              </a:pathLst>
            </a:custGeom>
            <a:solidFill>
              <a:srgbClr val="3399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7" name="Freeform 53"/>
            <p:cNvSpPr>
              <a:spLocks/>
            </p:cNvSpPr>
            <p:nvPr/>
          </p:nvSpPr>
          <p:spPr bwMode="auto">
            <a:xfrm>
              <a:off x="11874" y="4307"/>
              <a:ext cx="120" cy="217"/>
            </a:xfrm>
            <a:custGeom>
              <a:avLst/>
              <a:gdLst>
                <a:gd name="T0" fmla="*/ 0 w 120"/>
                <a:gd name="T1" fmla="*/ 217 h 217"/>
                <a:gd name="T2" fmla="*/ 0 w 120"/>
                <a:gd name="T3" fmla="*/ 90 h 217"/>
                <a:gd name="T4" fmla="*/ 120 w 120"/>
                <a:gd name="T5" fmla="*/ 0 h 217"/>
                <a:gd name="T6" fmla="*/ 0 w 120"/>
                <a:gd name="T7" fmla="*/ 217 h 217"/>
                <a:gd name="T8" fmla="*/ 0 60000 65536"/>
                <a:gd name="T9" fmla="*/ 0 60000 65536"/>
                <a:gd name="T10" fmla="*/ 0 60000 65536"/>
                <a:gd name="T11" fmla="*/ 0 60000 65536"/>
                <a:gd name="T12" fmla="*/ 0 w 120"/>
                <a:gd name="T13" fmla="*/ 0 h 217"/>
                <a:gd name="T14" fmla="*/ 120 w 120"/>
                <a:gd name="T15" fmla="*/ 217 h 217"/>
              </a:gdLst>
              <a:ahLst/>
              <a:cxnLst>
                <a:cxn ang="T8">
                  <a:pos x="T0" y="T1"/>
                </a:cxn>
                <a:cxn ang="T9">
                  <a:pos x="T2" y="T3"/>
                </a:cxn>
                <a:cxn ang="T10">
                  <a:pos x="T4" y="T5"/>
                </a:cxn>
                <a:cxn ang="T11">
                  <a:pos x="T6" y="T7"/>
                </a:cxn>
              </a:cxnLst>
              <a:rect l="T12" t="T13" r="T14" b="T15"/>
              <a:pathLst>
                <a:path w="120" h="217">
                  <a:moveTo>
                    <a:pt x="0" y="217"/>
                  </a:moveTo>
                  <a:lnTo>
                    <a:pt x="0" y="90"/>
                  </a:lnTo>
                  <a:lnTo>
                    <a:pt x="120" y="0"/>
                  </a:lnTo>
                  <a:lnTo>
                    <a:pt x="0" y="217"/>
                  </a:lnTo>
                  <a:close/>
                </a:path>
              </a:pathLst>
            </a:custGeom>
            <a:solidFill>
              <a:srgbClr val="3399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8" name="Freeform 54"/>
            <p:cNvSpPr>
              <a:spLocks/>
            </p:cNvSpPr>
            <p:nvPr/>
          </p:nvSpPr>
          <p:spPr bwMode="auto">
            <a:xfrm>
              <a:off x="11805" y="4397"/>
              <a:ext cx="69" cy="125"/>
            </a:xfrm>
            <a:custGeom>
              <a:avLst/>
              <a:gdLst>
                <a:gd name="T0" fmla="*/ 0 w 69"/>
                <a:gd name="T1" fmla="*/ 125 h 125"/>
                <a:gd name="T2" fmla="*/ 69 w 69"/>
                <a:gd name="T3" fmla="*/ 0 h 125"/>
                <a:gd name="T4" fmla="*/ 69 w 69"/>
                <a:gd name="T5" fmla="*/ 125 h 125"/>
                <a:gd name="T6" fmla="*/ 0 w 69"/>
                <a:gd name="T7" fmla="*/ 125 h 125"/>
                <a:gd name="T8" fmla="*/ 0 60000 65536"/>
                <a:gd name="T9" fmla="*/ 0 60000 65536"/>
                <a:gd name="T10" fmla="*/ 0 60000 65536"/>
                <a:gd name="T11" fmla="*/ 0 60000 65536"/>
                <a:gd name="T12" fmla="*/ 0 w 69"/>
                <a:gd name="T13" fmla="*/ 0 h 125"/>
                <a:gd name="T14" fmla="*/ 69 w 69"/>
                <a:gd name="T15" fmla="*/ 125 h 125"/>
              </a:gdLst>
              <a:ahLst/>
              <a:cxnLst>
                <a:cxn ang="T8">
                  <a:pos x="T0" y="T1"/>
                </a:cxn>
                <a:cxn ang="T9">
                  <a:pos x="T2" y="T3"/>
                </a:cxn>
                <a:cxn ang="T10">
                  <a:pos x="T4" y="T5"/>
                </a:cxn>
                <a:cxn ang="T11">
                  <a:pos x="T6" y="T7"/>
                </a:cxn>
              </a:cxnLst>
              <a:rect l="T12" t="T13" r="T14" b="T15"/>
              <a:pathLst>
                <a:path w="69" h="125">
                  <a:moveTo>
                    <a:pt x="0" y="125"/>
                  </a:moveTo>
                  <a:lnTo>
                    <a:pt x="69" y="0"/>
                  </a:lnTo>
                  <a:lnTo>
                    <a:pt x="69" y="125"/>
                  </a:lnTo>
                  <a:lnTo>
                    <a:pt x="0" y="125"/>
                  </a:lnTo>
                  <a:close/>
                </a:path>
              </a:pathLst>
            </a:custGeom>
            <a:solidFill>
              <a:srgbClr val="00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grpSp>
      <p:grpSp>
        <p:nvGrpSpPr>
          <p:cNvPr id="41989" name="Group 55"/>
          <p:cNvGrpSpPr>
            <a:grpSpLocks/>
          </p:cNvGrpSpPr>
          <p:nvPr/>
        </p:nvGrpSpPr>
        <p:grpSpPr bwMode="auto">
          <a:xfrm>
            <a:off x="1990726" y="4365625"/>
            <a:ext cx="8302625" cy="2216150"/>
            <a:chOff x="287" y="2602"/>
            <a:chExt cx="5230" cy="1396"/>
          </a:xfrm>
        </p:grpSpPr>
        <p:sp>
          <p:nvSpPr>
            <p:cNvPr id="41997" name="Freeform 56"/>
            <p:cNvSpPr>
              <a:spLocks/>
            </p:cNvSpPr>
            <p:nvPr/>
          </p:nvSpPr>
          <p:spPr bwMode="auto">
            <a:xfrm>
              <a:off x="2819" y="2602"/>
              <a:ext cx="132" cy="63"/>
            </a:xfrm>
            <a:custGeom>
              <a:avLst/>
              <a:gdLst>
                <a:gd name="T0" fmla="*/ 6 w 330"/>
                <a:gd name="T1" fmla="*/ 4 h 158"/>
                <a:gd name="T2" fmla="*/ 0 w 330"/>
                <a:gd name="T3" fmla="*/ 4 h 158"/>
                <a:gd name="T4" fmla="*/ 2 w 330"/>
                <a:gd name="T5" fmla="*/ 0 h 158"/>
                <a:gd name="T6" fmla="*/ 8 w 330"/>
                <a:gd name="T7" fmla="*/ 0 h 158"/>
                <a:gd name="T8" fmla="*/ 6 w 330"/>
                <a:gd name="T9" fmla="*/ 4 h 158"/>
                <a:gd name="T10" fmla="*/ 0 60000 65536"/>
                <a:gd name="T11" fmla="*/ 0 60000 65536"/>
                <a:gd name="T12" fmla="*/ 0 60000 65536"/>
                <a:gd name="T13" fmla="*/ 0 60000 65536"/>
                <a:gd name="T14" fmla="*/ 0 60000 65536"/>
                <a:gd name="T15" fmla="*/ 0 w 330"/>
                <a:gd name="T16" fmla="*/ 0 h 158"/>
                <a:gd name="T17" fmla="*/ 330 w 330"/>
                <a:gd name="T18" fmla="*/ 158 h 158"/>
              </a:gdLst>
              <a:ahLst/>
              <a:cxnLst>
                <a:cxn ang="T10">
                  <a:pos x="T0" y="T1"/>
                </a:cxn>
                <a:cxn ang="T11">
                  <a:pos x="T2" y="T3"/>
                </a:cxn>
                <a:cxn ang="T12">
                  <a:pos x="T4" y="T5"/>
                </a:cxn>
                <a:cxn ang="T13">
                  <a:pos x="T6" y="T7"/>
                </a:cxn>
                <a:cxn ang="T14">
                  <a:pos x="T8" y="T9"/>
                </a:cxn>
              </a:cxnLst>
              <a:rect l="T15" t="T16" r="T17" b="T18"/>
              <a:pathLst>
                <a:path w="330" h="158">
                  <a:moveTo>
                    <a:pt x="247" y="158"/>
                  </a:moveTo>
                  <a:lnTo>
                    <a:pt x="0" y="158"/>
                  </a:lnTo>
                  <a:lnTo>
                    <a:pt x="81" y="0"/>
                  </a:lnTo>
                  <a:lnTo>
                    <a:pt x="330" y="0"/>
                  </a:lnTo>
                  <a:lnTo>
                    <a:pt x="247" y="158"/>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1998" name="Freeform 57"/>
            <p:cNvSpPr>
              <a:spLocks/>
            </p:cNvSpPr>
            <p:nvPr/>
          </p:nvSpPr>
          <p:spPr bwMode="auto">
            <a:xfrm>
              <a:off x="2819" y="2602"/>
              <a:ext cx="132" cy="63"/>
            </a:xfrm>
            <a:custGeom>
              <a:avLst/>
              <a:gdLst>
                <a:gd name="T0" fmla="*/ 2 w 330"/>
                <a:gd name="T1" fmla="*/ 0 h 158"/>
                <a:gd name="T2" fmla="*/ 0 w 330"/>
                <a:gd name="T3" fmla="*/ 4 h 158"/>
                <a:gd name="T4" fmla="*/ 6 w 330"/>
                <a:gd name="T5" fmla="*/ 4 h 158"/>
                <a:gd name="T6" fmla="*/ 8 w 330"/>
                <a:gd name="T7" fmla="*/ 0 h 158"/>
                <a:gd name="T8" fmla="*/ 2 w 330"/>
                <a:gd name="T9" fmla="*/ 0 h 158"/>
                <a:gd name="T10" fmla="*/ 0 60000 65536"/>
                <a:gd name="T11" fmla="*/ 0 60000 65536"/>
                <a:gd name="T12" fmla="*/ 0 60000 65536"/>
                <a:gd name="T13" fmla="*/ 0 60000 65536"/>
                <a:gd name="T14" fmla="*/ 0 60000 65536"/>
                <a:gd name="T15" fmla="*/ 0 w 330"/>
                <a:gd name="T16" fmla="*/ 0 h 158"/>
                <a:gd name="T17" fmla="*/ 330 w 330"/>
                <a:gd name="T18" fmla="*/ 158 h 158"/>
              </a:gdLst>
              <a:ahLst/>
              <a:cxnLst>
                <a:cxn ang="T10">
                  <a:pos x="T0" y="T1"/>
                </a:cxn>
                <a:cxn ang="T11">
                  <a:pos x="T2" y="T3"/>
                </a:cxn>
                <a:cxn ang="T12">
                  <a:pos x="T4" y="T5"/>
                </a:cxn>
                <a:cxn ang="T13">
                  <a:pos x="T6" y="T7"/>
                </a:cxn>
                <a:cxn ang="T14">
                  <a:pos x="T8" y="T9"/>
                </a:cxn>
              </a:cxnLst>
              <a:rect l="T15" t="T16" r="T17" b="T18"/>
              <a:pathLst>
                <a:path w="330" h="158">
                  <a:moveTo>
                    <a:pt x="81" y="0"/>
                  </a:moveTo>
                  <a:lnTo>
                    <a:pt x="0" y="158"/>
                  </a:lnTo>
                  <a:lnTo>
                    <a:pt x="247" y="158"/>
                  </a:lnTo>
                  <a:lnTo>
                    <a:pt x="330" y="0"/>
                  </a:lnTo>
                  <a:lnTo>
                    <a:pt x="8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1999" name="Freeform 58"/>
            <p:cNvSpPr>
              <a:spLocks/>
            </p:cNvSpPr>
            <p:nvPr/>
          </p:nvSpPr>
          <p:spPr bwMode="auto">
            <a:xfrm>
              <a:off x="2879" y="3042"/>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7"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0" name="Freeform 59"/>
            <p:cNvSpPr>
              <a:spLocks/>
            </p:cNvSpPr>
            <p:nvPr/>
          </p:nvSpPr>
          <p:spPr bwMode="auto">
            <a:xfrm>
              <a:off x="2879" y="3000"/>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7" y="60"/>
                  </a:lnTo>
                  <a:lnTo>
                    <a:pt x="2" y="58"/>
                  </a:lnTo>
                  <a:lnTo>
                    <a:pt x="0" y="53"/>
                  </a:lnTo>
                  <a:lnTo>
                    <a:pt x="0" y="7"/>
                  </a:lnTo>
                  <a:lnTo>
                    <a:pt x="2" y="3"/>
                  </a:lnTo>
                  <a:lnTo>
                    <a:pt x="7" y="0"/>
                  </a:lnTo>
                  <a:lnTo>
                    <a:pt x="13" y="3"/>
                  </a:lnTo>
                  <a:lnTo>
                    <a:pt x="14"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1" name="Freeform 60"/>
            <p:cNvSpPr>
              <a:spLocks/>
            </p:cNvSpPr>
            <p:nvPr/>
          </p:nvSpPr>
          <p:spPr bwMode="auto">
            <a:xfrm>
              <a:off x="2879" y="2958"/>
              <a:ext cx="5" cy="24"/>
            </a:xfrm>
            <a:custGeom>
              <a:avLst/>
              <a:gdLst>
                <a:gd name="T0" fmla="*/ 0 w 14"/>
                <a:gd name="T1" fmla="*/ 2 h 60"/>
                <a:gd name="T2" fmla="*/ 0 w 14"/>
                <a:gd name="T3" fmla="*/ 2 h 60"/>
                <a:gd name="T4" fmla="*/ 0 w 14"/>
                <a:gd name="T5" fmla="*/ 2 h 60"/>
                <a:gd name="T6" fmla="*/ 0 w 14"/>
                <a:gd name="T7" fmla="*/ 1 h 60"/>
                <a:gd name="T8" fmla="*/ 0 w 14"/>
                <a:gd name="T9" fmla="*/ 0 h 60"/>
                <a:gd name="T10" fmla="*/ 0 w 14"/>
                <a:gd name="T11" fmla="*/ 0 h 60"/>
                <a:gd name="T12" fmla="*/ 0 w 14"/>
                <a:gd name="T13" fmla="*/ 0 h 60"/>
                <a:gd name="T14" fmla="*/ 0 w 14"/>
                <a:gd name="T15" fmla="*/ 0 h 60"/>
                <a:gd name="T16" fmla="*/ 0 w 14"/>
                <a:gd name="T17" fmla="*/ 0 h 60"/>
                <a:gd name="T18" fmla="*/ 0 w 14"/>
                <a:gd name="T19" fmla="*/ 1 h 60"/>
                <a:gd name="T20" fmla="*/ 0 w 14"/>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60"/>
                <a:gd name="T35" fmla="*/ 14 w 14"/>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60">
                  <a:moveTo>
                    <a:pt x="13" y="58"/>
                  </a:moveTo>
                  <a:lnTo>
                    <a:pt x="7" y="60"/>
                  </a:lnTo>
                  <a:lnTo>
                    <a:pt x="2" y="58"/>
                  </a:lnTo>
                  <a:lnTo>
                    <a:pt x="0" y="52"/>
                  </a:lnTo>
                  <a:lnTo>
                    <a:pt x="0" y="8"/>
                  </a:lnTo>
                  <a:lnTo>
                    <a:pt x="2" y="2"/>
                  </a:lnTo>
                  <a:lnTo>
                    <a:pt x="7" y="0"/>
                  </a:lnTo>
                  <a:lnTo>
                    <a:pt x="12" y="2"/>
                  </a:lnTo>
                  <a:lnTo>
                    <a:pt x="14" y="8"/>
                  </a:lnTo>
                  <a:lnTo>
                    <a:pt x="14"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2" name="Freeform 61"/>
            <p:cNvSpPr>
              <a:spLocks/>
            </p:cNvSpPr>
            <p:nvPr/>
          </p:nvSpPr>
          <p:spPr bwMode="auto">
            <a:xfrm>
              <a:off x="2879" y="2916"/>
              <a:ext cx="5" cy="24"/>
            </a:xfrm>
            <a:custGeom>
              <a:avLst/>
              <a:gdLst>
                <a:gd name="T0" fmla="*/ 0 w 14"/>
                <a:gd name="T1" fmla="*/ 2 h 60"/>
                <a:gd name="T2" fmla="*/ 0 w 14"/>
                <a:gd name="T3" fmla="*/ 2 h 60"/>
                <a:gd name="T4" fmla="*/ 0 w 14"/>
                <a:gd name="T5" fmla="*/ 2 h 60"/>
                <a:gd name="T6" fmla="*/ 0 w 14"/>
                <a:gd name="T7" fmla="*/ 1 h 60"/>
                <a:gd name="T8" fmla="*/ 0 w 14"/>
                <a:gd name="T9" fmla="*/ 0 h 60"/>
                <a:gd name="T10" fmla="*/ 0 w 14"/>
                <a:gd name="T11" fmla="*/ 0 h 60"/>
                <a:gd name="T12" fmla="*/ 0 w 14"/>
                <a:gd name="T13" fmla="*/ 0 h 60"/>
                <a:gd name="T14" fmla="*/ 0 w 14"/>
                <a:gd name="T15" fmla="*/ 0 h 60"/>
                <a:gd name="T16" fmla="*/ 0 w 14"/>
                <a:gd name="T17" fmla="*/ 0 h 60"/>
                <a:gd name="T18" fmla="*/ 0 w 14"/>
                <a:gd name="T19" fmla="*/ 1 h 60"/>
                <a:gd name="T20" fmla="*/ 0 w 14"/>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60"/>
                <a:gd name="T35" fmla="*/ 14 w 14"/>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60">
                  <a:moveTo>
                    <a:pt x="12" y="58"/>
                  </a:moveTo>
                  <a:lnTo>
                    <a:pt x="7" y="60"/>
                  </a:lnTo>
                  <a:lnTo>
                    <a:pt x="1" y="58"/>
                  </a:lnTo>
                  <a:lnTo>
                    <a:pt x="0" y="53"/>
                  </a:lnTo>
                  <a:lnTo>
                    <a:pt x="0" y="7"/>
                  </a:lnTo>
                  <a:lnTo>
                    <a:pt x="1" y="3"/>
                  </a:lnTo>
                  <a:lnTo>
                    <a:pt x="7" y="0"/>
                  </a:lnTo>
                  <a:lnTo>
                    <a:pt x="12" y="3"/>
                  </a:lnTo>
                  <a:lnTo>
                    <a:pt x="14" y="7"/>
                  </a:lnTo>
                  <a:lnTo>
                    <a:pt x="14" y="53"/>
                  </a:lnTo>
                  <a:lnTo>
                    <a:pt x="12"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3" name="Freeform 62"/>
            <p:cNvSpPr>
              <a:spLocks/>
            </p:cNvSpPr>
            <p:nvPr/>
          </p:nvSpPr>
          <p:spPr bwMode="auto">
            <a:xfrm>
              <a:off x="2878" y="2874"/>
              <a:ext cx="6" cy="24"/>
            </a:xfrm>
            <a:custGeom>
              <a:avLst/>
              <a:gdLst>
                <a:gd name="T0" fmla="*/ 0 w 16"/>
                <a:gd name="T1" fmla="*/ 2 h 60"/>
                <a:gd name="T2" fmla="*/ 0 w 16"/>
                <a:gd name="T3" fmla="*/ 2 h 60"/>
                <a:gd name="T4" fmla="*/ 0 w 16"/>
                <a:gd name="T5" fmla="*/ 2 h 60"/>
                <a:gd name="T6" fmla="*/ 0 w 16"/>
                <a:gd name="T7" fmla="*/ 1 h 60"/>
                <a:gd name="T8" fmla="*/ 0 w 16"/>
                <a:gd name="T9" fmla="*/ 0 h 60"/>
                <a:gd name="T10" fmla="*/ 0 w 16"/>
                <a:gd name="T11" fmla="*/ 0 h 60"/>
                <a:gd name="T12" fmla="*/ 0 w 16"/>
                <a:gd name="T13" fmla="*/ 0 h 60"/>
                <a:gd name="T14" fmla="*/ 0 w 16"/>
                <a:gd name="T15" fmla="*/ 0 h 60"/>
                <a:gd name="T16" fmla="*/ 0 w 16"/>
                <a:gd name="T17" fmla="*/ 0 h 60"/>
                <a:gd name="T18" fmla="*/ 0 w 16"/>
                <a:gd name="T19" fmla="*/ 1 h 60"/>
                <a:gd name="T20" fmla="*/ 0 w 16"/>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60"/>
                <a:gd name="T35" fmla="*/ 16 w 16"/>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60">
                  <a:moveTo>
                    <a:pt x="14" y="58"/>
                  </a:moveTo>
                  <a:lnTo>
                    <a:pt x="9" y="60"/>
                  </a:lnTo>
                  <a:lnTo>
                    <a:pt x="3" y="58"/>
                  </a:lnTo>
                  <a:lnTo>
                    <a:pt x="0" y="52"/>
                  </a:lnTo>
                  <a:lnTo>
                    <a:pt x="0" y="8"/>
                  </a:lnTo>
                  <a:lnTo>
                    <a:pt x="3" y="2"/>
                  </a:lnTo>
                  <a:lnTo>
                    <a:pt x="9" y="0"/>
                  </a:lnTo>
                  <a:lnTo>
                    <a:pt x="14" y="2"/>
                  </a:lnTo>
                  <a:lnTo>
                    <a:pt x="16" y="8"/>
                  </a:lnTo>
                  <a:lnTo>
                    <a:pt x="16"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4" name="Freeform 63"/>
            <p:cNvSpPr>
              <a:spLocks/>
            </p:cNvSpPr>
            <p:nvPr/>
          </p:nvSpPr>
          <p:spPr bwMode="auto">
            <a:xfrm>
              <a:off x="2878" y="2832"/>
              <a:ext cx="6" cy="24"/>
            </a:xfrm>
            <a:custGeom>
              <a:avLst/>
              <a:gdLst>
                <a:gd name="T0" fmla="*/ 0 w 16"/>
                <a:gd name="T1" fmla="*/ 2 h 60"/>
                <a:gd name="T2" fmla="*/ 0 w 16"/>
                <a:gd name="T3" fmla="*/ 2 h 60"/>
                <a:gd name="T4" fmla="*/ 0 w 16"/>
                <a:gd name="T5" fmla="*/ 2 h 60"/>
                <a:gd name="T6" fmla="*/ 0 w 16"/>
                <a:gd name="T7" fmla="*/ 1 h 60"/>
                <a:gd name="T8" fmla="*/ 0 w 16"/>
                <a:gd name="T9" fmla="*/ 0 h 60"/>
                <a:gd name="T10" fmla="*/ 0 w 16"/>
                <a:gd name="T11" fmla="*/ 0 h 60"/>
                <a:gd name="T12" fmla="*/ 0 w 16"/>
                <a:gd name="T13" fmla="*/ 0 h 60"/>
                <a:gd name="T14" fmla="*/ 0 w 16"/>
                <a:gd name="T15" fmla="*/ 0 h 60"/>
                <a:gd name="T16" fmla="*/ 0 w 16"/>
                <a:gd name="T17" fmla="*/ 0 h 60"/>
                <a:gd name="T18" fmla="*/ 0 w 16"/>
                <a:gd name="T19" fmla="*/ 1 h 60"/>
                <a:gd name="T20" fmla="*/ 0 w 16"/>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60"/>
                <a:gd name="T35" fmla="*/ 16 w 16"/>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60">
                  <a:moveTo>
                    <a:pt x="14" y="58"/>
                  </a:moveTo>
                  <a:lnTo>
                    <a:pt x="8" y="60"/>
                  </a:lnTo>
                  <a:lnTo>
                    <a:pt x="3" y="58"/>
                  </a:lnTo>
                  <a:lnTo>
                    <a:pt x="0" y="53"/>
                  </a:lnTo>
                  <a:lnTo>
                    <a:pt x="0" y="7"/>
                  </a:lnTo>
                  <a:lnTo>
                    <a:pt x="3" y="3"/>
                  </a:lnTo>
                  <a:lnTo>
                    <a:pt x="8" y="0"/>
                  </a:lnTo>
                  <a:lnTo>
                    <a:pt x="14" y="3"/>
                  </a:lnTo>
                  <a:lnTo>
                    <a:pt x="16" y="7"/>
                  </a:lnTo>
                  <a:lnTo>
                    <a:pt x="16"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5" name="Freeform 64"/>
            <p:cNvSpPr>
              <a:spLocks/>
            </p:cNvSpPr>
            <p:nvPr/>
          </p:nvSpPr>
          <p:spPr bwMode="auto">
            <a:xfrm>
              <a:off x="2878" y="2790"/>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2"/>
                  </a:lnTo>
                  <a:lnTo>
                    <a:pt x="0" y="8"/>
                  </a:lnTo>
                  <a:lnTo>
                    <a:pt x="3" y="2"/>
                  </a:lnTo>
                  <a:lnTo>
                    <a:pt x="8" y="0"/>
                  </a:lnTo>
                  <a:lnTo>
                    <a:pt x="14" y="2"/>
                  </a:lnTo>
                  <a:lnTo>
                    <a:pt x="15" y="8"/>
                  </a:lnTo>
                  <a:lnTo>
                    <a:pt x="15"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6" name="Freeform 65"/>
            <p:cNvSpPr>
              <a:spLocks/>
            </p:cNvSpPr>
            <p:nvPr/>
          </p:nvSpPr>
          <p:spPr bwMode="auto">
            <a:xfrm>
              <a:off x="2878" y="2748"/>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3"/>
                  </a:lnTo>
                  <a:lnTo>
                    <a:pt x="0" y="7"/>
                  </a:lnTo>
                  <a:lnTo>
                    <a:pt x="2" y="3"/>
                  </a:lnTo>
                  <a:lnTo>
                    <a:pt x="8" y="0"/>
                  </a:lnTo>
                  <a:lnTo>
                    <a:pt x="12" y="3"/>
                  </a:lnTo>
                  <a:lnTo>
                    <a:pt x="15" y="7"/>
                  </a:lnTo>
                  <a:lnTo>
                    <a:pt x="15"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7" name="Freeform 66"/>
            <p:cNvSpPr>
              <a:spLocks/>
            </p:cNvSpPr>
            <p:nvPr/>
          </p:nvSpPr>
          <p:spPr bwMode="auto">
            <a:xfrm>
              <a:off x="2878" y="2706"/>
              <a:ext cx="6" cy="24"/>
            </a:xfrm>
            <a:custGeom>
              <a:avLst/>
              <a:gdLst>
                <a:gd name="T0" fmla="*/ 0 w 16"/>
                <a:gd name="T1" fmla="*/ 2 h 60"/>
                <a:gd name="T2" fmla="*/ 0 w 16"/>
                <a:gd name="T3" fmla="*/ 2 h 60"/>
                <a:gd name="T4" fmla="*/ 0 w 16"/>
                <a:gd name="T5" fmla="*/ 2 h 60"/>
                <a:gd name="T6" fmla="*/ 0 w 16"/>
                <a:gd name="T7" fmla="*/ 1 h 60"/>
                <a:gd name="T8" fmla="*/ 0 w 16"/>
                <a:gd name="T9" fmla="*/ 0 h 60"/>
                <a:gd name="T10" fmla="*/ 0 w 16"/>
                <a:gd name="T11" fmla="*/ 0 h 60"/>
                <a:gd name="T12" fmla="*/ 0 w 16"/>
                <a:gd name="T13" fmla="*/ 0 h 60"/>
                <a:gd name="T14" fmla="*/ 0 w 16"/>
                <a:gd name="T15" fmla="*/ 0 h 60"/>
                <a:gd name="T16" fmla="*/ 0 w 16"/>
                <a:gd name="T17" fmla="*/ 0 h 60"/>
                <a:gd name="T18" fmla="*/ 0 w 16"/>
                <a:gd name="T19" fmla="*/ 1 h 60"/>
                <a:gd name="T20" fmla="*/ 0 w 16"/>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60"/>
                <a:gd name="T35" fmla="*/ 16 w 16"/>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60">
                  <a:moveTo>
                    <a:pt x="13" y="58"/>
                  </a:moveTo>
                  <a:lnTo>
                    <a:pt x="9" y="60"/>
                  </a:lnTo>
                  <a:lnTo>
                    <a:pt x="3" y="58"/>
                  </a:lnTo>
                  <a:lnTo>
                    <a:pt x="1" y="52"/>
                  </a:lnTo>
                  <a:lnTo>
                    <a:pt x="0" y="8"/>
                  </a:lnTo>
                  <a:lnTo>
                    <a:pt x="3" y="2"/>
                  </a:lnTo>
                  <a:lnTo>
                    <a:pt x="9" y="0"/>
                  </a:lnTo>
                  <a:lnTo>
                    <a:pt x="13" y="2"/>
                  </a:lnTo>
                  <a:lnTo>
                    <a:pt x="16" y="8"/>
                  </a:lnTo>
                  <a:lnTo>
                    <a:pt x="16"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8" name="Freeform 67"/>
            <p:cNvSpPr>
              <a:spLocks/>
            </p:cNvSpPr>
            <p:nvPr/>
          </p:nvSpPr>
          <p:spPr bwMode="auto">
            <a:xfrm>
              <a:off x="2858" y="3078"/>
              <a:ext cx="48" cy="49"/>
            </a:xfrm>
            <a:custGeom>
              <a:avLst/>
              <a:gdLst>
                <a:gd name="T0" fmla="*/ 2 w 120"/>
                <a:gd name="T1" fmla="*/ 3 h 121"/>
                <a:gd name="T2" fmla="*/ 0 w 120"/>
                <a:gd name="T3" fmla="*/ 0 h 121"/>
                <a:gd name="T4" fmla="*/ 3 w 120"/>
                <a:gd name="T5" fmla="*/ 0 h 121"/>
                <a:gd name="T6" fmla="*/ 2 w 120"/>
                <a:gd name="T7" fmla="*/ 3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60" y="121"/>
                  </a:moveTo>
                  <a:lnTo>
                    <a:pt x="0" y="1"/>
                  </a:lnTo>
                  <a:lnTo>
                    <a:pt x="120" y="0"/>
                  </a:lnTo>
                  <a:lnTo>
                    <a:pt x="6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9" name="Freeform 68"/>
            <p:cNvSpPr>
              <a:spLocks/>
            </p:cNvSpPr>
            <p:nvPr/>
          </p:nvSpPr>
          <p:spPr bwMode="auto">
            <a:xfrm>
              <a:off x="287" y="3422"/>
              <a:ext cx="1566" cy="576"/>
            </a:xfrm>
            <a:custGeom>
              <a:avLst/>
              <a:gdLst>
                <a:gd name="T0" fmla="*/ 80 w 3914"/>
                <a:gd name="T1" fmla="*/ 37 h 1440"/>
                <a:gd name="T2" fmla="*/ 0 w 3914"/>
                <a:gd name="T3" fmla="*/ 37 h 1440"/>
                <a:gd name="T4" fmla="*/ 20 w 3914"/>
                <a:gd name="T5" fmla="*/ 0 h 1440"/>
                <a:gd name="T6" fmla="*/ 100 w 3914"/>
                <a:gd name="T7" fmla="*/ 0 h 1440"/>
                <a:gd name="T8" fmla="*/ 80 w 3914"/>
                <a:gd name="T9" fmla="*/ 37 h 1440"/>
                <a:gd name="T10" fmla="*/ 0 60000 65536"/>
                <a:gd name="T11" fmla="*/ 0 60000 65536"/>
                <a:gd name="T12" fmla="*/ 0 60000 65536"/>
                <a:gd name="T13" fmla="*/ 0 60000 65536"/>
                <a:gd name="T14" fmla="*/ 0 60000 65536"/>
                <a:gd name="T15" fmla="*/ 0 w 3914"/>
                <a:gd name="T16" fmla="*/ 0 h 1440"/>
                <a:gd name="T17" fmla="*/ 3914 w 3914"/>
                <a:gd name="T18" fmla="*/ 1440 h 1440"/>
              </a:gdLst>
              <a:ahLst/>
              <a:cxnLst>
                <a:cxn ang="T10">
                  <a:pos x="T0" y="T1"/>
                </a:cxn>
                <a:cxn ang="T11">
                  <a:pos x="T2" y="T3"/>
                </a:cxn>
                <a:cxn ang="T12">
                  <a:pos x="T4" y="T5"/>
                </a:cxn>
                <a:cxn ang="T13">
                  <a:pos x="T6" y="T7"/>
                </a:cxn>
                <a:cxn ang="T14">
                  <a:pos x="T8" y="T9"/>
                </a:cxn>
              </a:cxnLst>
              <a:rect l="T15" t="T16" r="T17" b="T18"/>
              <a:pathLst>
                <a:path w="3914" h="1440">
                  <a:moveTo>
                    <a:pt x="3132" y="1440"/>
                  </a:moveTo>
                  <a:lnTo>
                    <a:pt x="0" y="1440"/>
                  </a:lnTo>
                  <a:lnTo>
                    <a:pt x="782" y="0"/>
                  </a:lnTo>
                  <a:lnTo>
                    <a:pt x="3914"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0" name="Freeform 69"/>
            <p:cNvSpPr>
              <a:spLocks/>
            </p:cNvSpPr>
            <p:nvPr/>
          </p:nvSpPr>
          <p:spPr bwMode="auto">
            <a:xfrm>
              <a:off x="631" y="3704"/>
              <a:ext cx="824" cy="0"/>
            </a:xfrm>
            <a:custGeom>
              <a:avLst/>
              <a:gdLst>
                <a:gd name="T0" fmla="*/ 0 w 2060"/>
                <a:gd name="T1" fmla="*/ 53 w 2060"/>
                <a:gd name="T2" fmla="*/ 0 60000 65536"/>
                <a:gd name="T3" fmla="*/ 0 60000 65536"/>
                <a:gd name="T4" fmla="*/ 0 w 2060"/>
                <a:gd name="T5" fmla="*/ 2060 w 2060"/>
              </a:gdLst>
              <a:ahLst/>
              <a:cxnLst>
                <a:cxn ang="T2">
                  <a:pos x="T0" y="0"/>
                </a:cxn>
                <a:cxn ang="T3">
                  <a:pos x="T1" y="0"/>
                </a:cxn>
              </a:cxnLst>
              <a:rect l="T4" t="0" r="T5" b="0"/>
              <a:pathLst>
                <a:path w="2060">
                  <a:moveTo>
                    <a:pt x="0" y="0"/>
                  </a:moveTo>
                  <a:lnTo>
                    <a:pt x="2060"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1" name="Freeform 70"/>
            <p:cNvSpPr>
              <a:spLocks/>
            </p:cNvSpPr>
            <p:nvPr/>
          </p:nvSpPr>
          <p:spPr bwMode="auto">
            <a:xfrm>
              <a:off x="569" y="366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5" y="138"/>
                  </a:lnTo>
                  <a:lnTo>
                    <a:pt x="186" y="175"/>
                  </a:lnTo>
                  <a:lnTo>
                    <a:pt x="123" y="195"/>
                  </a:lnTo>
                  <a:lnTo>
                    <a:pt x="92" y="197"/>
                  </a:lnTo>
                  <a:lnTo>
                    <a:pt x="83" y="196"/>
                  </a:lnTo>
                  <a:lnTo>
                    <a:pt x="21" y="172"/>
                  </a:lnTo>
                  <a:lnTo>
                    <a:pt x="0" y="126"/>
                  </a:lnTo>
                  <a:lnTo>
                    <a:pt x="0" y="118"/>
                  </a:lnTo>
                  <a:lnTo>
                    <a:pt x="30" y="58"/>
                  </a:lnTo>
                  <a:lnTo>
                    <a:pt x="79" y="22"/>
                  </a:lnTo>
                  <a:lnTo>
                    <a:pt x="142" y="2"/>
                  </a:lnTo>
                  <a:lnTo>
                    <a:pt x="173" y="0"/>
                  </a:lnTo>
                  <a:lnTo>
                    <a:pt x="183" y="1"/>
                  </a:lnTo>
                  <a:lnTo>
                    <a:pt x="245"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2" name="Freeform 71"/>
            <p:cNvSpPr>
              <a:spLocks/>
            </p:cNvSpPr>
            <p:nvPr/>
          </p:nvSpPr>
          <p:spPr bwMode="auto">
            <a:xfrm>
              <a:off x="569" y="366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4" y="45"/>
                  </a:lnTo>
                  <a:lnTo>
                    <a:pt x="6" y="95"/>
                  </a:lnTo>
                  <a:lnTo>
                    <a:pt x="0" y="126"/>
                  </a:lnTo>
                  <a:lnTo>
                    <a:pt x="0" y="133"/>
                  </a:lnTo>
                  <a:lnTo>
                    <a:pt x="40" y="185"/>
                  </a:lnTo>
                  <a:lnTo>
                    <a:pt x="92" y="197"/>
                  </a:lnTo>
                  <a:lnTo>
                    <a:pt x="102" y="197"/>
                  </a:lnTo>
                  <a:lnTo>
                    <a:pt x="166" y="184"/>
                  </a:lnTo>
                  <a:lnTo>
                    <a:pt x="221"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3" name="Freeform 72"/>
            <p:cNvSpPr>
              <a:spLocks/>
            </p:cNvSpPr>
            <p:nvPr/>
          </p:nvSpPr>
          <p:spPr bwMode="auto">
            <a:xfrm>
              <a:off x="1433" y="366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5" y="138"/>
                  </a:lnTo>
                  <a:lnTo>
                    <a:pt x="186" y="175"/>
                  </a:lnTo>
                  <a:lnTo>
                    <a:pt x="123" y="195"/>
                  </a:lnTo>
                  <a:lnTo>
                    <a:pt x="92" y="197"/>
                  </a:lnTo>
                  <a:lnTo>
                    <a:pt x="83" y="196"/>
                  </a:lnTo>
                  <a:lnTo>
                    <a:pt x="21" y="172"/>
                  </a:lnTo>
                  <a:lnTo>
                    <a:pt x="0" y="126"/>
                  </a:lnTo>
                  <a:lnTo>
                    <a:pt x="0" y="118"/>
                  </a:lnTo>
                  <a:lnTo>
                    <a:pt x="30" y="58"/>
                  </a:lnTo>
                  <a:lnTo>
                    <a:pt x="79" y="22"/>
                  </a:lnTo>
                  <a:lnTo>
                    <a:pt x="142" y="2"/>
                  </a:lnTo>
                  <a:lnTo>
                    <a:pt x="173" y="0"/>
                  </a:lnTo>
                  <a:lnTo>
                    <a:pt x="183" y="1"/>
                  </a:lnTo>
                  <a:lnTo>
                    <a:pt x="245"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4" name="Freeform 73"/>
            <p:cNvSpPr>
              <a:spLocks/>
            </p:cNvSpPr>
            <p:nvPr/>
          </p:nvSpPr>
          <p:spPr bwMode="auto">
            <a:xfrm>
              <a:off x="1433" y="366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4" y="45"/>
                  </a:lnTo>
                  <a:lnTo>
                    <a:pt x="6" y="95"/>
                  </a:lnTo>
                  <a:lnTo>
                    <a:pt x="0" y="126"/>
                  </a:lnTo>
                  <a:lnTo>
                    <a:pt x="0" y="133"/>
                  </a:lnTo>
                  <a:lnTo>
                    <a:pt x="40" y="185"/>
                  </a:lnTo>
                  <a:lnTo>
                    <a:pt x="92" y="197"/>
                  </a:lnTo>
                  <a:lnTo>
                    <a:pt x="102" y="197"/>
                  </a:lnTo>
                  <a:lnTo>
                    <a:pt x="166" y="184"/>
                  </a:lnTo>
                  <a:lnTo>
                    <a:pt x="221"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5" name="Freeform 74"/>
            <p:cNvSpPr>
              <a:spLocks/>
            </p:cNvSpPr>
            <p:nvPr/>
          </p:nvSpPr>
          <p:spPr bwMode="auto">
            <a:xfrm>
              <a:off x="887" y="3490"/>
              <a:ext cx="270" cy="456"/>
            </a:xfrm>
            <a:custGeom>
              <a:avLst/>
              <a:gdLst>
                <a:gd name="T0" fmla="*/ 0 w 674"/>
                <a:gd name="T1" fmla="*/ 29 h 1140"/>
                <a:gd name="T2" fmla="*/ 17 w 674"/>
                <a:gd name="T3" fmla="*/ 0 h 1140"/>
                <a:gd name="T4" fmla="*/ 0 60000 65536"/>
                <a:gd name="T5" fmla="*/ 0 60000 65536"/>
                <a:gd name="T6" fmla="*/ 0 w 674"/>
                <a:gd name="T7" fmla="*/ 0 h 1140"/>
                <a:gd name="T8" fmla="*/ 674 w 674"/>
                <a:gd name="T9" fmla="*/ 1140 h 1140"/>
              </a:gdLst>
              <a:ahLst/>
              <a:cxnLst>
                <a:cxn ang="T4">
                  <a:pos x="T0" y="T1"/>
                </a:cxn>
                <a:cxn ang="T5">
                  <a:pos x="T2" y="T3"/>
                </a:cxn>
              </a:cxnLst>
              <a:rect l="T6" t="T7" r="T8" b="T9"/>
              <a:pathLst>
                <a:path w="674" h="1140">
                  <a:moveTo>
                    <a:pt x="0" y="1140"/>
                  </a:moveTo>
                  <a:lnTo>
                    <a:pt x="674"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6" name="Freeform 75"/>
            <p:cNvSpPr>
              <a:spLocks/>
            </p:cNvSpPr>
            <p:nvPr/>
          </p:nvSpPr>
          <p:spPr bwMode="auto">
            <a:xfrm>
              <a:off x="851" y="388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5" y="138"/>
                  </a:lnTo>
                  <a:lnTo>
                    <a:pt x="185" y="175"/>
                  </a:lnTo>
                  <a:lnTo>
                    <a:pt x="123" y="195"/>
                  </a:lnTo>
                  <a:lnTo>
                    <a:pt x="93" y="197"/>
                  </a:lnTo>
                  <a:lnTo>
                    <a:pt x="83" y="196"/>
                  </a:lnTo>
                  <a:lnTo>
                    <a:pt x="21" y="172"/>
                  </a:lnTo>
                  <a:lnTo>
                    <a:pt x="0" y="126"/>
                  </a:lnTo>
                  <a:lnTo>
                    <a:pt x="1" y="118"/>
                  </a:lnTo>
                  <a:lnTo>
                    <a:pt x="31" y="59"/>
                  </a:lnTo>
                  <a:lnTo>
                    <a:pt x="80" y="22"/>
                  </a:lnTo>
                  <a:lnTo>
                    <a:pt x="143" y="2"/>
                  </a:lnTo>
                  <a:lnTo>
                    <a:pt x="173" y="0"/>
                  </a:lnTo>
                  <a:lnTo>
                    <a:pt x="182" y="0"/>
                  </a:lnTo>
                  <a:lnTo>
                    <a:pt x="244"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7" name="Freeform 76"/>
            <p:cNvSpPr>
              <a:spLocks/>
            </p:cNvSpPr>
            <p:nvPr/>
          </p:nvSpPr>
          <p:spPr bwMode="auto">
            <a:xfrm>
              <a:off x="851" y="388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3"/>
                  </a:moveTo>
                  <a:lnTo>
                    <a:pt x="45" y="45"/>
                  </a:lnTo>
                  <a:lnTo>
                    <a:pt x="6" y="95"/>
                  </a:lnTo>
                  <a:lnTo>
                    <a:pt x="0" y="126"/>
                  </a:lnTo>
                  <a:lnTo>
                    <a:pt x="1" y="133"/>
                  </a:lnTo>
                  <a:lnTo>
                    <a:pt x="41" y="185"/>
                  </a:lnTo>
                  <a:lnTo>
                    <a:pt x="93" y="197"/>
                  </a:lnTo>
                  <a:lnTo>
                    <a:pt x="103" y="197"/>
                  </a:lnTo>
                  <a:lnTo>
                    <a:pt x="165" y="183"/>
                  </a:lnTo>
                  <a:lnTo>
                    <a:pt x="220" y="152"/>
                  </a:lnTo>
                  <a:lnTo>
                    <a:pt x="259" y="101"/>
                  </a:lnTo>
                  <a:lnTo>
                    <a:pt x="265" y="71"/>
                  </a:lnTo>
                  <a:lnTo>
                    <a:pt x="265" y="64"/>
                  </a:lnTo>
                  <a:lnTo>
                    <a:pt x="225" y="12"/>
                  </a:lnTo>
                  <a:lnTo>
                    <a:pt x="173" y="0"/>
                  </a:lnTo>
                  <a:lnTo>
                    <a:pt x="163"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8" name="Freeform 77"/>
            <p:cNvSpPr>
              <a:spLocks/>
            </p:cNvSpPr>
            <p:nvPr/>
          </p:nvSpPr>
          <p:spPr bwMode="auto">
            <a:xfrm>
              <a:off x="1099" y="3453"/>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4" y="79"/>
                  </a:moveTo>
                  <a:lnTo>
                    <a:pt x="234" y="138"/>
                  </a:lnTo>
                  <a:lnTo>
                    <a:pt x="185" y="175"/>
                  </a:lnTo>
                  <a:lnTo>
                    <a:pt x="122" y="195"/>
                  </a:lnTo>
                  <a:lnTo>
                    <a:pt x="92" y="197"/>
                  </a:lnTo>
                  <a:lnTo>
                    <a:pt x="83" y="196"/>
                  </a:lnTo>
                  <a:lnTo>
                    <a:pt x="21" y="172"/>
                  </a:lnTo>
                  <a:lnTo>
                    <a:pt x="0" y="126"/>
                  </a:lnTo>
                  <a:lnTo>
                    <a:pt x="0" y="118"/>
                  </a:lnTo>
                  <a:lnTo>
                    <a:pt x="30" y="59"/>
                  </a:lnTo>
                  <a:lnTo>
                    <a:pt x="79" y="22"/>
                  </a:lnTo>
                  <a:lnTo>
                    <a:pt x="142" y="2"/>
                  </a:lnTo>
                  <a:lnTo>
                    <a:pt x="172" y="0"/>
                  </a:lnTo>
                  <a:lnTo>
                    <a:pt x="182" y="0"/>
                  </a:lnTo>
                  <a:lnTo>
                    <a:pt x="244" y="25"/>
                  </a:lnTo>
                  <a:lnTo>
                    <a:pt x="265" y="71"/>
                  </a:lnTo>
                  <a:lnTo>
                    <a:pt x="264"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9" name="Freeform 78"/>
            <p:cNvSpPr>
              <a:spLocks/>
            </p:cNvSpPr>
            <p:nvPr/>
          </p:nvSpPr>
          <p:spPr bwMode="auto">
            <a:xfrm>
              <a:off x="1099" y="3453"/>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6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3"/>
                  </a:moveTo>
                  <a:lnTo>
                    <a:pt x="44" y="45"/>
                  </a:lnTo>
                  <a:lnTo>
                    <a:pt x="6" y="95"/>
                  </a:lnTo>
                  <a:lnTo>
                    <a:pt x="0" y="126"/>
                  </a:lnTo>
                  <a:lnTo>
                    <a:pt x="0" y="133"/>
                  </a:lnTo>
                  <a:lnTo>
                    <a:pt x="40" y="185"/>
                  </a:lnTo>
                  <a:lnTo>
                    <a:pt x="92" y="197"/>
                  </a:lnTo>
                  <a:lnTo>
                    <a:pt x="102" y="197"/>
                  </a:lnTo>
                  <a:lnTo>
                    <a:pt x="165" y="184"/>
                  </a:lnTo>
                  <a:lnTo>
                    <a:pt x="220" y="152"/>
                  </a:lnTo>
                  <a:lnTo>
                    <a:pt x="258" y="101"/>
                  </a:lnTo>
                  <a:lnTo>
                    <a:pt x="265" y="71"/>
                  </a:lnTo>
                  <a:lnTo>
                    <a:pt x="264" y="64"/>
                  </a:lnTo>
                  <a:lnTo>
                    <a:pt x="224" y="12"/>
                  </a:lnTo>
                  <a:lnTo>
                    <a:pt x="172" y="0"/>
                  </a:lnTo>
                  <a:lnTo>
                    <a:pt x="162"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0" name="Freeform 80"/>
            <p:cNvSpPr>
              <a:spLocks/>
            </p:cNvSpPr>
            <p:nvPr/>
          </p:nvSpPr>
          <p:spPr bwMode="auto">
            <a:xfrm>
              <a:off x="1845" y="3618"/>
              <a:ext cx="283" cy="184"/>
            </a:xfrm>
            <a:custGeom>
              <a:avLst/>
              <a:gdLst>
                <a:gd name="T0" fmla="*/ 14 w 708"/>
                <a:gd name="T1" fmla="*/ 0 h 460"/>
                <a:gd name="T2" fmla="*/ 14 w 708"/>
                <a:gd name="T3" fmla="*/ 3 h 460"/>
                <a:gd name="T4" fmla="*/ 0 w 708"/>
                <a:gd name="T5" fmla="*/ 3 h 460"/>
                <a:gd name="T6" fmla="*/ 0 w 708"/>
                <a:gd name="T7" fmla="*/ 9 h 460"/>
                <a:gd name="T8" fmla="*/ 14 w 708"/>
                <a:gd name="T9" fmla="*/ 9 h 460"/>
                <a:gd name="T10" fmla="*/ 14 w 708"/>
                <a:gd name="T11" fmla="*/ 12 h 460"/>
                <a:gd name="T12" fmla="*/ 18 w 708"/>
                <a:gd name="T13" fmla="*/ 6 h 460"/>
                <a:gd name="T14" fmla="*/ 14 w 708"/>
                <a:gd name="T15" fmla="*/ 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1" y="0"/>
                  </a:moveTo>
                  <a:lnTo>
                    <a:pt x="531" y="115"/>
                  </a:lnTo>
                  <a:lnTo>
                    <a:pt x="0" y="115"/>
                  </a:lnTo>
                  <a:lnTo>
                    <a:pt x="0" y="345"/>
                  </a:lnTo>
                  <a:lnTo>
                    <a:pt x="531" y="345"/>
                  </a:lnTo>
                  <a:lnTo>
                    <a:pt x="531" y="460"/>
                  </a:lnTo>
                  <a:lnTo>
                    <a:pt x="708" y="230"/>
                  </a:lnTo>
                  <a:lnTo>
                    <a:pt x="531"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1" name="Freeform 82"/>
            <p:cNvSpPr>
              <a:spLocks/>
            </p:cNvSpPr>
            <p:nvPr/>
          </p:nvSpPr>
          <p:spPr bwMode="auto">
            <a:xfrm>
              <a:off x="2463" y="3704"/>
              <a:ext cx="824" cy="0"/>
            </a:xfrm>
            <a:custGeom>
              <a:avLst/>
              <a:gdLst>
                <a:gd name="T0" fmla="*/ 0 w 2061"/>
                <a:gd name="T1" fmla="*/ 0 h 1"/>
                <a:gd name="T2" fmla="*/ 53 w 2061"/>
                <a:gd name="T3" fmla="*/ 0 h 1"/>
                <a:gd name="T4" fmla="*/ 0 60000 65536"/>
                <a:gd name="T5" fmla="*/ 0 60000 65536"/>
                <a:gd name="T6" fmla="*/ 0 w 2061"/>
                <a:gd name="T7" fmla="*/ 0 h 1"/>
                <a:gd name="T8" fmla="*/ 2061 w 2061"/>
                <a:gd name="T9" fmla="*/ 0 h 1"/>
              </a:gdLst>
              <a:ahLst/>
              <a:cxnLst>
                <a:cxn ang="T4">
                  <a:pos x="T0" y="T1"/>
                </a:cxn>
                <a:cxn ang="T5">
                  <a:pos x="T2" y="T3"/>
                </a:cxn>
              </a:cxnLst>
              <a:rect l="T6" t="T7" r="T8" b="T9"/>
              <a:pathLst>
                <a:path w="2061" h="1">
                  <a:moveTo>
                    <a:pt x="0" y="1"/>
                  </a:moveTo>
                  <a:lnTo>
                    <a:pt x="2061"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2" name="Freeform 83"/>
            <p:cNvSpPr>
              <a:spLocks/>
            </p:cNvSpPr>
            <p:nvPr/>
          </p:nvSpPr>
          <p:spPr bwMode="auto">
            <a:xfrm>
              <a:off x="2401" y="366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4" y="138"/>
                  </a:lnTo>
                  <a:lnTo>
                    <a:pt x="185" y="175"/>
                  </a:lnTo>
                  <a:lnTo>
                    <a:pt x="123" y="195"/>
                  </a:lnTo>
                  <a:lnTo>
                    <a:pt x="93" y="197"/>
                  </a:lnTo>
                  <a:lnTo>
                    <a:pt x="83" y="196"/>
                  </a:lnTo>
                  <a:lnTo>
                    <a:pt x="21" y="172"/>
                  </a:lnTo>
                  <a:lnTo>
                    <a:pt x="0" y="126"/>
                  </a:lnTo>
                  <a:lnTo>
                    <a:pt x="0" y="118"/>
                  </a:lnTo>
                  <a:lnTo>
                    <a:pt x="31" y="58"/>
                  </a:lnTo>
                  <a:lnTo>
                    <a:pt x="80" y="22"/>
                  </a:lnTo>
                  <a:lnTo>
                    <a:pt x="142" y="2"/>
                  </a:lnTo>
                  <a:lnTo>
                    <a:pt x="173" y="0"/>
                  </a:lnTo>
                  <a:lnTo>
                    <a:pt x="182" y="1"/>
                  </a:lnTo>
                  <a:lnTo>
                    <a:pt x="244"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3" name="Freeform 84"/>
            <p:cNvSpPr>
              <a:spLocks/>
            </p:cNvSpPr>
            <p:nvPr/>
          </p:nvSpPr>
          <p:spPr bwMode="auto">
            <a:xfrm>
              <a:off x="2401" y="366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5" y="45"/>
                  </a:lnTo>
                  <a:lnTo>
                    <a:pt x="6" y="95"/>
                  </a:lnTo>
                  <a:lnTo>
                    <a:pt x="0" y="126"/>
                  </a:lnTo>
                  <a:lnTo>
                    <a:pt x="1" y="133"/>
                  </a:lnTo>
                  <a:lnTo>
                    <a:pt x="40" y="185"/>
                  </a:lnTo>
                  <a:lnTo>
                    <a:pt x="93" y="197"/>
                  </a:lnTo>
                  <a:lnTo>
                    <a:pt x="102" y="197"/>
                  </a:lnTo>
                  <a:lnTo>
                    <a:pt x="165" y="184"/>
                  </a:lnTo>
                  <a:lnTo>
                    <a:pt x="220"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4" name="Freeform 86"/>
            <p:cNvSpPr>
              <a:spLocks/>
            </p:cNvSpPr>
            <p:nvPr/>
          </p:nvSpPr>
          <p:spPr bwMode="auto">
            <a:xfrm>
              <a:off x="3265" y="366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5" y="45"/>
                  </a:lnTo>
                  <a:lnTo>
                    <a:pt x="6" y="95"/>
                  </a:lnTo>
                  <a:lnTo>
                    <a:pt x="0" y="126"/>
                  </a:lnTo>
                  <a:lnTo>
                    <a:pt x="1" y="133"/>
                  </a:lnTo>
                  <a:lnTo>
                    <a:pt x="40" y="185"/>
                  </a:lnTo>
                  <a:lnTo>
                    <a:pt x="93" y="197"/>
                  </a:lnTo>
                  <a:lnTo>
                    <a:pt x="102" y="197"/>
                  </a:lnTo>
                  <a:lnTo>
                    <a:pt x="165" y="184"/>
                  </a:lnTo>
                  <a:lnTo>
                    <a:pt x="220"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5" name="Freeform 87"/>
            <p:cNvSpPr>
              <a:spLocks/>
            </p:cNvSpPr>
            <p:nvPr/>
          </p:nvSpPr>
          <p:spPr bwMode="auto">
            <a:xfrm>
              <a:off x="2719" y="3022"/>
              <a:ext cx="270" cy="456"/>
            </a:xfrm>
            <a:custGeom>
              <a:avLst/>
              <a:gdLst>
                <a:gd name="T0" fmla="*/ 0 w 676"/>
                <a:gd name="T1" fmla="*/ 29 h 1140"/>
                <a:gd name="T2" fmla="*/ 17 w 676"/>
                <a:gd name="T3" fmla="*/ 0 h 1140"/>
                <a:gd name="T4" fmla="*/ 0 60000 65536"/>
                <a:gd name="T5" fmla="*/ 0 60000 65536"/>
                <a:gd name="T6" fmla="*/ 0 w 676"/>
                <a:gd name="T7" fmla="*/ 0 h 1140"/>
                <a:gd name="T8" fmla="*/ 676 w 676"/>
                <a:gd name="T9" fmla="*/ 1140 h 1140"/>
              </a:gdLst>
              <a:ahLst/>
              <a:cxnLst>
                <a:cxn ang="T4">
                  <a:pos x="T0" y="T1"/>
                </a:cxn>
                <a:cxn ang="T5">
                  <a:pos x="T2" y="T3"/>
                </a:cxn>
              </a:cxnLst>
              <a:rect l="T6" t="T7" r="T8" b="T9"/>
              <a:pathLst>
                <a:path w="676" h="1140">
                  <a:moveTo>
                    <a:pt x="0" y="1140"/>
                  </a:moveTo>
                  <a:lnTo>
                    <a:pt x="676"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6" name="Freeform 88"/>
            <p:cNvSpPr>
              <a:spLocks/>
            </p:cNvSpPr>
            <p:nvPr/>
          </p:nvSpPr>
          <p:spPr bwMode="auto">
            <a:xfrm>
              <a:off x="2683" y="3417"/>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4" y="79"/>
                  </a:moveTo>
                  <a:lnTo>
                    <a:pt x="234" y="138"/>
                  </a:lnTo>
                  <a:lnTo>
                    <a:pt x="185" y="175"/>
                  </a:lnTo>
                  <a:lnTo>
                    <a:pt x="122" y="195"/>
                  </a:lnTo>
                  <a:lnTo>
                    <a:pt x="92" y="197"/>
                  </a:lnTo>
                  <a:lnTo>
                    <a:pt x="83" y="196"/>
                  </a:lnTo>
                  <a:lnTo>
                    <a:pt x="21" y="172"/>
                  </a:lnTo>
                  <a:lnTo>
                    <a:pt x="0" y="126"/>
                  </a:lnTo>
                  <a:lnTo>
                    <a:pt x="0" y="118"/>
                  </a:lnTo>
                  <a:lnTo>
                    <a:pt x="30" y="59"/>
                  </a:lnTo>
                  <a:lnTo>
                    <a:pt x="79" y="22"/>
                  </a:lnTo>
                  <a:lnTo>
                    <a:pt x="142" y="2"/>
                  </a:lnTo>
                  <a:lnTo>
                    <a:pt x="172" y="0"/>
                  </a:lnTo>
                  <a:lnTo>
                    <a:pt x="182" y="0"/>
                  </a:lnTo>
                  <a:lnTo>
                    <a:pt x="244" y="25"/>
                  </a:lnTo>
                  <a:lnTo>
                    <a:pt x="265" y="71"/>
                  </a:lnTo>
                  <a:lnTo>
                    <a:pt x="264"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7" name="Freeform 89"/>
            <p:cNvSpPr>
              <a:spLocks/>
            </p:cNvSpPr>
            <p:nvPr/>
          </p:nvSpPr>
          <p:spPr bwMode="auto">
            <a:xfrm>
              <a:off x="2683" y="3417"/>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6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3"/>
                  </a:moveTo>
                  <a:lnTo>
                    <a:pt x="44" y="45"/>
                  </a:lnTo>
                  <a:lnTo>
                    <a:pt x="6" y="95"/>
                  </a:lnTo>
                  <a:lnTo>
                    <a:pt x="0" y="126"/>
                  </a:lnTo>
                  <a:lnTo>
                    <a:pt x="0" y="133"/>
                  </a:lnTo>
                  <a:lnTo>
                    <a:pt x="40" y="185"/>
                  </a:lnTo>
                  <a:lnTo>
                    <a:pt x="92" y="197"/>
                  </a:lnTo>
                  <a:lnTo>
                    <a:pt x="102" y="197"/>
                  </a:lnTo>
                  <a:lnTo>
                    <a:pt x="165" y="184"/>
                  </a:lnTo>
                  <a:lnTo>
                    <a:pt x="220" y="152"/>
                  </a:lnTo>
                  <a:lnTo>
                    <a:pt x="258" y="101"/>
                  </a:lnTo>
                  <a:lnTo>
                    <a:pt x="265" y="71"/>
                  </a:lnTo>
                  <a:lnTo>
                    <a:pt x="264" y="64"/>
                  </a:lnTo>
                  <a:lnTo>
                    <a:pt x="224" y="12"/>
                  </a:lnTo>
                  <a:lnTo>
                    <a:pt x="172" y="0"/>
                  </a:lnTo>
                  <a:lnTo>
                    <a:pt x="162"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8" name="Freeform 90"/>
            <p:cNvSpPr>
              <a:spLocks/>
            </p:cNvSpPr>
            <p:nvPr/>
          </p:nvSpPr>
          <p:spPr bwMode="auto">
            <a:xfrm>
              <a:off x="2931" y="298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5" y="138"/>
                  </a:lnTo>
                  <a:lnTo>
                    <a:pt x="185" y="175"/>
                  </a:lnTo>
                  <a:lnTo>
                    <a:pt x="123" y="195"/>
                  </a:lnTo>
                  <a:lnTo>
                    <a:pt x="92" y="197"/>
                  </a:lnTo>
                  <a:lnTo>
                    <a:pt x="83" y="196"/>
                  </a:lnTo>
                  <a:lnTo>
                    <a:pt x="21" y="172"/>
                  </a:lnTo>
                  <a:lnTo>
                    <a:pt x="0" y="126"/>
                  </a:lnTo>
                  <a:lnTo>
                    <a:pt x="0" y="118"/>
                  </a:lnTo>
                  <a:lnTo>
                    <a:pt x="30" y="59"/>
                  </a:lnTo>
                  <a:lnTo>
                    <a:pt x="80" y="22"/>
                  </a:lnTo>
                  <a:lnTo>
                    <a:pt x="142" y="2"/>
                  </a:lnTo>
                  <a:lnTo>
                    <a:pt x="172" y="0"/>
                  </a:lnTo>
                  <a:lnTo>
                    <a:pt x="182" y="0"/>
                  </a:lnTo>
                  <a:lnTo>
                    <a:pt x="244"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9" name="Freeform 91"/>
            <p:cNvSpPr>
              <a:spLocks/>
            </p:cNvSpPr>
            <p:nvPr/>
          </p:nvSpPr>
          <p:spPr bwMode="auto">
            <a:xfrm>
              <a:off x="2931" y="298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3"/>
                  </a:moveTo>
                  <a:lnTo>
                    <a:pt x="45" y="45"/>
                  </a:lnTo>
                  <a:lnTo>
                    <a:pt x="6" y="95"/>
                  </a:lnTo>
                  <a:lnTo>
                    <a:pt x="0" y="126"/>
                  </a:lnTo>
                  <a:lnTo>
                    <a:pt x="0" y="133"/>
                  </a:lnTo>
                  <a:lnTo>
                    <a:pt x="40" y="185"/>
                  </a:lnTo>
                  <a:lnTo>
                    <a:pt x="92" y="197"/>
                  </a:lnTo>
                  <a:lnTo>
                    <a:pt x="102" y="197"/>
                  </a:lnTo>
                  <a:lnTo>
                    <a:pt x="165" y="184"/>
                  </a:lnTo>
                  <a:lnTo>
                    <a:pt x="221" y="152"/>
                  </a:lnTo>
                  <a:lnTo>
                    <a:pt x="259" y="101"/>
                  </a:lnTo>
                  <a:lnTo>
                    <a:pt x="265" y="71"/>
                  </a:lnTo>
                  <a:lnTo>
                    <a:pt x="264" y="64"/>
                  </a:lnTo>
                  <a:lnTo>
                    <a:pt x="224" y="12"/>
                  </a:lnTo>
                  <a:lnTo>
                    <a:pt x="172" y="0"/>
                  </a:lnTo>
                  <a:lnTo>
                    <a:pt x="162"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0" name="Freeform 102"/>
            <p:cNvSpPr>
              <a:spLocks/>
            </p:cNvSpPr>
            <p:nvPr/>
          </p:nvSpPr>
          <p:spPr bwMode="auto">
            <a:xfrm>
              <a:off x="2863" y="3187"/>
              <a:ext cx="35" cy="35"/>
            </a:xfrm>
            <a:custGeom>
              <a:avLst/>
              <a:gdLst>
                <a:gd name="T0" fmla="*/ 2 w 88"/>
                <a:gd name="T1" fmla="*/ 1 h 87"/>
                <a:gd name="T2" fmla="*/ 1 w 88"/>
                <a:gd name="T3" fmla="*/ 2 h 87"/>
                <a:gd name="T4" fmla="*/ 1 w 88"/>
                <a:gd name="T5" fmla="*/ 2 h 87"/>
                <a:gd name="T6" fmla="*/ 0 w 88"/>
                <a:gd name="T7" fmla="*/ 1 h 87"/>
                <a:gd name="T8" fmla="*/ 0 w 88"/>
                <a:gd name="T9" fmla="*/ 1 h 87"/>
                <a:gd name="T10" fmla="*/ 1 w 88"/>
                <a:gd name="T11" fmla="*/ 0 h 87"/>
                <a:gd name="T12" fmla="*/ 1 w 88"/>
                <a:gd name="T13" fmla="*/ 0 h 87"/>
                <a:gd name="T14" fmla="*/ 2 w 88"/>
                <a:gd name="T15" fmla="*/ 1 h 87"/>
                <a:gd name="T16" fmla="*/ 2 w 88"/>
                <a:gd name="T17" fmla="*/ 1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87" y="47"/>
                  </a:moveTo>
                  <a:lnTo>
                    <a:pt x="44" y="87"/>
                  </a:lnTo>
                  <a:lnTo>
                    <a:pt x="41" y="86"/>
                  </a:lnTo>
                  <a:lnTo>
                    <a:pt x="0" y="43"/>
                  </a:lnTo>
                  <a:lnTo>
                    <a:pt x="0" y="40"/>
                  </a:lnTo>
                  <a:lnTo>
                    <a:pt x="44" y="0"/>
                  </a:lnTo>
                  <a:lnTo>
                    <a:pt x="48" y="0"/>
                  </a:lnTo>
                  <a:lnTo>
                    <a:pt x="88" y="43"/>
                  </a:lnTo>
                  <a:lnTo>
                    <a:pt x="87" y="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1" name="Freeform 103"/>
            <p:cNvSpPr>
              <a:spLocks/>
            </p:cNvSpPr>
            <p:nvPr/>
          </p:nvSpPr>
          <p:spPr bwMode="auto">
            <a:xfrm>
              <a:off x="2863" y="3187"/>
              <a:ext cx="35" cy="35"/>
            </a:xfrm>
            <a:custGeom>
              <a:avLst/>
              <a:gdLst>
                <a:gd name="T0" fmla="*/ 1 w 88"/>
                <a:gd name="T1" fmla="*/ 0 h 87"/>
                <a:gd name="T2" fmla="*/ 0 w 88"/>
                <a:gd name="T3" fmla="*/ 1 h 87"/>
                <a:gd name="T4" fmla="*/ 0 w 88"/>
                <a:gd name="T5" fmla="*/ 1 h 87"/>
                <a:gd name="T6" fmla="*/ 1 w 88"/>
                <a:gd name="T7" fmla="*/ 2 h 87"/>
                <a:gd name="T8" fmla="*/ 1 w 88"/>
                <a:gd name="T9" fmla="*/ 2 h 87"/>
                <a:gd name="T10" fmla="*/ 2 w 88"/>
                <a:gd name="T11" fmla="*/ 1 h 87"/>
                <a:gd name="T12" fmla="*/ 2 w 88"/>
                <a:gd name="T13" fmla="*/ 1 h 87"/>
                <a:gd name="T14" fmla="*/ 1 w 88"/>
                <a:gd name="T15" fmla="*/ 0 h 87"/>
                <a:gd name="T16" fmla="*/ 0 60000 65536"/>
                <a:gd name="T17" fmla="*/ 0 60000 65536"/>
                <a:gd name="T18" fmla="*/ 0 60000 65536"/>
                <a:gd name="T19" fmla="*/ 0 60000 65536"/>
                <a:gd name="T20" fmla="*/ 0 60000 65536"/>
                <a:gd name="T21" fmla="*/ 0 60000 65536"/>
                <a:gd name="T22" fmla="*/ 0 60000 65536"/>
                <a:gd name="T23" fmla="*/ 0 60000 65536"/>
                <a:gd name="T24" fmla="*/ 0 w 88"/>
                <a:gd name="T25" fmla="*/ 0 h 87"/>
                <a:gd name="T26" fmla="*/ 88 w 88"/>
                <a:gd name="T27" fmla="*/ 87 h 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 h="87">
                  <a:moveTo>
                    <a:pt x="44" y="0"/>
                  </a:moveTo>
                  <a:lnTo>
                    <a:pt x="0" y="43"/>
                  </a:lnTo>
                  <a:lnTo>
                    <a:pt x="0" y="47"/>
                  </a:lnTo>
                  <a:lnTo>
                    <a:pt x="44" y="87"/>
                  </a:lnTo>
                  <a:lnTo>
                    <a:pt x="48" y="86"/>
                  </a:lnTo>
                  <a:lnTo>
                    <a:pt x="88" y="43"/>
                  </a:lnTo>
                  <a:lnTo>
                    <a:pt x="87" y="40"/>
                  </a:lnTo>
                  <a:lnTo>
                    <a:pt x="44"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2" name="Freeform 104"/>
            <p:cNvSpPr>
              <a:spLocks/>
            </p:cNvSpPr>
            <p:nvPr/>
          </p:nvSpPr>
          <p:spPr bwMode="auto">
            <a:xfrm>
              <a:off x="2863" y="3688"/>
              <a:ext cx="35" cy="34"/>
            </a:xfrm>
            <a:custGeom>
              <a:avLst/>
              <a:gdLst>
                <a:gd name="T0" fmla="*/ 2 w 88"/>
                <a:gd name="T1" fmla="*/ 1 h 87"/>
                <a:gd name="T2" fmla="*/ 1 w 88"/>
                <a:gd name="T3" fmla="*/ 2 h 87"/>
                <a:gd name="T4" fmla="*/ 1 w 88"/>
                <a:gd name="T5" fmla="*/ 2 h 87"/>
                <a:gd name="T6" fmla="*/ 0 w 88"/>
                <a:gd name="T7" fmla="*/ 1 h 87"/>
                <a:gd name="T8" fmla="*/ 0 w 88"/>
                <a:gd name="T9" fmla="*/ 1 h 87"/>
                <a:gd name="T10" fmla="*/ 1 w 88"/>
                <a:gd name="T11" fmla="*/ 0 h 87"/>
                <a:gd name="T12" fmla="*/ 1 w 88"/>
                <a:gd name="T13" fmla="*/ 0 h 87"/>
                <a:gd name="T14" fmla="*/ 2 w 88"/>
                <a:gd name="T15" fmla="*/ 1 h 87"/>
                <a:gd name="T16" fmla="*/ 2 w 88"/>
                <a:gd name="T17" fmla="*/ 1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87" y="48"/>
                  </a:moveTo>
                  <a:lnTo>
                    <a:pt x="44" y="87"/>
                  </a:lnTo>
                  <a:lnTo>
                    <a:pt x="41" y="87"/>
                  </a:lnTo>
                  <a:lnTo>
                    <a:pt x="0" y="44"/>
                  </a:lnTo>
                  <a:lnTo>
                    <a:pt x="0" y="41"/>
                  </a:lnTo>
                  <a:lnTo>
                    <a:pt x="44" y="0"/>
                  </a:lnTo>
                  <a:lnTo>
                    <a:pt x="48" y="0"/>
                  </a:lnTo>
                  <a:lnTo>
                    <a:pt x="88" y="44"/>
                  </a:lnTo>
                  <a:lnTo>
                    <a:pt x="87" y="4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3" name="Freeform 105"/>
            <p:cNvSpPr>
              <a:spLocks/>
            </p:cNvSpPr>
            <p:nvPr/>
          </p:nvSpPr>
          <p:spPr bwMode="auto">
            <a:xfrm>
              <a:off x="2863" y="3688"/>
              <a:ext cx="35" cy="34"/>
            </a:xfrm>
            <a:custGeom>
              <a:avLst/>
              <a:gdLst>
                <a:gd name="T0" fmla="*/ 1 w 88"/>
                <a:gd name="T1" fmla="*/ 0 h 87"/>
                <a:gd name="T2" fmla="*/ 0 w 88"/>
                <a:gd name="T3" fmla="*/ 1 h 87"/>
                <a:gd name="T4" fmla="*/ 0 w 88"/>
                <a:gd name="T5" fmla="*/ 1 h 87"/>
                <a:gd name="T6" fmla="*/ 0 w 88"/>
                <a:gd name="T7" fmla="*/ 1 h 87"/>
                <a:gd name="T8" fmla="*/ 1 w 88"/>
                <a:gd name="T9" fmla="*/ 2 h 87"/>
                <a:gd name="T10" fmla="*/ 1 w 88"/>
                <a:gd name="T11" fmla="*/ 2 h 87"/>
                <a:gd name="T12" fmla="*/ 2 w 88"/>
                <a:gd name="T13" fmla="*/ 1 h 87"/>
                <a:gd name="T14" fmla="*/ 2 w 88"/>
                <a:gd name="T15" fmla="*/ 1 h 87"/>
                <a:gd name="T16" fmla="*/ 1 w 88"/>
                <a:gd name="T17" fmla="*/ 0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44" y="0"/>
                  </a:moveTo>
                  <a:lnTo>
                    <a:pt x="0" y="41"/>
                  </a:lnTo>
                  <a:lnTo>
                    <a:pt x="0" y="44"/>
                  </a:lnTo>
                  <a:lnTo>
                    <a:pt x="0" y="48"/>
                  </a:lnTo>
                  <a:lnTo>
                    <a:pt x="44" y="87"/>
                  </a:lnTo>
                  <a:lnTo>
                    <a:pt x="48" y="87"/>
                  </a:lnTo>
                  <a:lnTo>
                    <a:pt x="88" y="44"/>
                  </a:lnTo>
                  <a:lnTo>
                    <a:pt x="87" y="41"/>
                  </a:lnTo>
                  <a:lnTo>
                    <a:pt x="44"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4" name="Freeform 107"/>
            <p:cNvSpPr>
              <a:spLocks/>
            </p:cNvSpPr>
            <p:nvPr/>
          </p:nvSpPr>
          <p:spPr bwMode="auto">
            <a:xfrm>
              <a:off x="3677" y="3618"/>
              <a:ext cx="283" cy="184"/>
            </a:xfrm>
            <a:custGeom>
              <a:avLst/>
              <a:gdLst>
                <a:gd name="T0" fmla="*/ 14 w 708"/>
                <a:gd name="T1" fmla="*/ 0 h 460"/>
                <a:gd name="T2" fmla="*/ 14 w 708"/>
                <a:gd name="T3" fmla="*/ 3 h 460"/>
                <a:gd name="T4" fmla="*/ 0 w 708"/>
                <a:gd name="T5" fmla="*/ 3 h 460"/>
                <a:gd name="T6" fmla="*/ 0 w 708"/>
                <a:gd name="T7" fmla="*/ 9 h 460"/>
                <a:gd name="T8" fmla="*/ 14 w 708"/>
                <a:gd name="T9" fmla="*/ 9 h 460"/>
                <a:gd name="T10" fmla="*/ 14 w 708"/>
                <a:gd name="T11" fmla="*/ 12 h 460"/>
                <a:gd name="T12" fmla="*/ 18 w 708"/>
                <a:gd name="T13" fmla="*/ 6 h 460"/>
                <a:gd name="T14" fmla="*/ 14 w 708"/>
                <a:gd name="T15" fmla="*/ 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1" y="0"/>
                  </a:moveTo>
                  <a:lnTo>
                    <a:pt x="531" y="115"/>
                  </a:lnTo>
                  <a:lnTo>
                    <a:pt x="0" y="115"/>
                  </a:lnTo>
                  <a:lnTo>
                    <a:pt x="0" y="345"/>
                  </a:lnTo>
                  <a:lnTo>
                    <a:pt x="531" y="345"/>
                  </a:lnTo>
                  <a:lnTo>
                    <a:pt x="531" y="460"/>
                  </a:lnTo>
                  <a:lnTo>
                    <a:pt x="708" y="230"/>
                  </a:lnTo>
                  <a:lnTo>
                    <a:pt x="531"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5" name="Freeform 108"/>
            <p:cNvSpPr>
              <a:spLocks/>
            </p:cNvSpPr>
            <p:nvPr/>
          </p:nvSpPr>
          <p:spPr bwMode="auto">
            <a:xfrm>
              <a:off x="3951" y="3422"/>
              <a:ext cx="1566" cy="576"/>
            </a:xfrm>
            <a:custGeom>
              <a:avLst/>
              <a:gdLst>
                <a:gd name="T0" fmla="*/ 80 w 3915"/>
                <a:gd name="T1" fmla="*/ 37 h 1440"/>
                <a:gd name="T2" fmla="*/ 0 w 3915"/>
                <a:gd name="T3" fmla="*/ 37 h 1440"/>
                <a:gd name="T4" fmla="*/ 20 w 3915"/>
                <a:gd name="T5" fmla="*/ 0 h 1440"/>
                <a:gd name="T6" fmla="*/ 100 w 3915"/>
                <a:gd name="T7" fmla="*/ 0 h 1440"/>
                <a:gd name="T8" fmla="*/ 80 w 3915"/>
                <a:gd name="T9" fmla="*/ 37 h 1440"/>
                <a:gd name="T10" fmla="*/ 0 60000 65536"/>
                <a:gd name="T11" fmla="*/ 0 60000 65536"/>
                <a:gd name="T12" fmla="*/ 0 60000 65536"/>
                <a:gd name="T13" fmla="*/ 0 60000 65536"/>
                <a:gd name="T14" fmla="*/ 0 60000 65536"/>
                <a:gd name="T15" fmla="*/ 0 w 3915"/>
                <a:gd name="T16" fmla="*/ 0 h 1440"/>
                <a:gd name="T17" fmla="*/ 3915 w 3915"/>
                <a:gd name="T18" fmla="*/ 1440 h 1440"/>
              </a:gdLst>
              <a:ahLst/>
              <a:cxnLst>
                <a:cxn ang="T10">
                  <a:pos x="T0" y="T1"/>
                </a:cxn>
                <a:cxn ang="T11">
                  <a:pos x="T2" y="T3"/>
                </a:cxn>
                <a:cxn ang="T12">
                  <a:pos x="T4" y="T5"/>
                </a:cxn>
                <a:cxn ang="T13">
                  <a:pos x="T6" y="T7"/>
                </a:cxn>
                <a:cxn ang="T14">
                  <a:pos x="T8" y="T9"/>
                </a:cxn>
              </a:cxnLst>
              <a:rect l="T15" t="T16" r="T17" b="T18"/>
              <a:pathLst>
                <a:path w="3915" h="1440">
                  <a:moveTo>
                    <a:pt x="3132" y="1440"/>
                  </a:moveTo>
                  <a:lnTo>
                    <a:pt x="0" y="1440"/>
                  </a:lnTo>
                  <a:lnTo>
                    <a:pt x="783" y="0"/>
                  </a:lnTo>
                  <a:lnTo>
                    <a:pt x="3915"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6" name="Freeform 109"/>
            <p:cNvSpPr>
              <a:spLocks/>
            </p:cNvSpPr>
            <p:nvPr/>
          </p:nvSpPr>
          <p:spPr bwMode="auto">
            <a:xfrm>
              <a:off x="4263" y="3662"/>
              <a:ext cx="909" cy="84"/>
            </a:xfrm>
            <a:custGeom>
              <a:avLst/>
              <a:gdLst>
                <a:gd name="T0" fmla="*/ 56 w 2273"/>
                <a:gd name="T1" fmla="*/ 6 h 210"/>
                <a:gd name="T2" fmla="*/ 0 w 2273"/>
                <a:gd name="T3" fmla="*/ 5 h 210"/>
                <a:gd name="T4" fmla="*/ 2 w 2273"/>
                <a:gd name="T5" fmla="*/ 0 h 210"/>
                <a:gd name="T6" fmla="*/ 58 w 2273"/>
                <a:gd name="T7" fmla="*/ 0 h 210"/>
                <a:gd name="T8" fmla="*/ 56 w 2273"/>
                <a:gd name="T9" fmla="*/ 6 h 210"/>
                <a:gd name="T10" fmla="*/ 0 60000 65536"/>
                <a:gd name="T11" fmla="*/ 0 60000 65536"/>
                <a:gd name="T12" fmla="*/ 0 60000 65536"/>
                <a:gd name="T13" fmla="*/ 0 60000 65536"/>
                <a:gd name="T14" fmla="*/ 0 60000 65536"/>
                <a:gd name="T15" fmla="*/ 0 w 2273"/>
                <a:gd name="T16" fmla="*/ 0 h 210"/>
                <a:gd name="T17" fmla="*/ 2273 w 2273"/>
                <a:gd name="T18" fmla="*/ 210 h 210"/>
              </a:gdLst>
              <a:ahLst/>
              <a:cxnLst>
                <a:cxn ang="T10">
                  <a:pos x="T0" y="T1"/>
                </a:cxn>
                <a:cxn ang="T11">
                  <a:pos x="T2" y="T3"/>
                </a:cxn>
                <a:cxn ang="T12">
                  <a:pos x="T4" y="T5"/>
                </a:cxn>
                <a:cxn ang="T13">
                  <a:pos x="T6" y="T7"/>
                </a:cxn>
                <a:cxn ang="T14">
                  <a:pos x="T8" y="T9"/>
                </a:cxn>
              </a:cxnLst>
              <a:rect l="T15" t="T16" r="T17" b="T18"/>
              <a:pathLst>
                <a:path w="2273" h="210">
                  <a:moveTo>
                    <a:pt x="2168" y="210"/>
                  </a:moveTo>
                  <a:lnTo>
                    <a:pt x="0" y="203"/>
                  </a:lnTo>
                  <a:lnTo>
                    <a:pt x="98" y="0"/>
                  </a:lnTo>
                  <a:lnTo>
                    <a:pt x="2273" y="0"/>
                  </a:lnTo>
                  <a:lnTo>
                    <a:pt x="2168" y="21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7" name="Freeform 110"/>
            <p:cNvSpPr>
              <a:spLocks/>
            </p:cNvSpPr>
            <p:nvPr/>
          </p:nvSpPr>
          <p:spPr bwMode="auto">
            <a:xfrm>
              <a:off x="4284" y="3698"/>
              <a:ext cx="870" cy="0"/>
            </a:xfrm>
            <a:custGeom>
              <a:avLst/>
              <a:gdLst>
                <a:gd name="T0" fmla="*/ 0 w 2175"/>
                <a:gd name="T1" fmla="*/ 56 w 2175"/>
                <a:gd name="T2" fmla="*/ 0 60000 65536"/>
                <a:gd name="T3" fmla="*/ 0 60000 65536"/>
                <a:gd name="T4" fmla="*/ 0 w 2175"/>
                <a:gd name="T5" fmla="*/ 2175 w 2175"/>
              </a:gdLst>
              <a:ahLst/>
              <a:cxnLst>
                <a:cxn ang="T2">
                  <a:pos x="T0" y="0"/>
                </a:cxn>
                <a:cxn ang="T3">
                  <a:pos x="T1" y="0"/>
                </a:cxn>
              </a:cxnLst>
              <a:rect l="T4" t="0" r="T5" b="0"/>
              <a:pathLst>
                <a:path w="2175">
                  <a:moveTo>
                    <a:pt x="0" y="0"/>
                  </a:moveTo>
                  <a:lnTo>
                    <a:pt x="2175"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8" name="Freeform 111"/>
            <p:cNvSpPr>
              <a:spLocks/>
            </p:cNvSpPr>
            <p:nvPr/>
          </p:nvSpPr>
          <p:spPr bwMode="auto">
            <a:xfrm>
              <a:off x="4512" y="3488"/>
              <a:ext cx="360" cy="438"/>
            </a:xfrm>
            <a:custGeom>
              <a:avLst/>
              <a:gdLst>
                <a:gd name="T0" fmla="*/ 7 w 900"/>
                <a:gd name="T1" fmla="*/ 28 h 1095"/>
                <a:gd name="T2" fmla="*/ 0 w 900"/>
                <a:gd name="T3" fmla="*/ 28 h 1095"/>
                <a:gd name="T4" fmla="*/ 16 w 900"/>
                <a:gd name="T5" fmla="*/ 0 h 1095"/>
                <a:gd name="T6" fmla="*/ 23 w 900"/>
                <a:gd name="T7" fmla="*/ 0 h 1095"/>
                <a:gd name="T8" fmla="*/ 7 w 900"/>
                <a:gd name="T9" fmla="*/ 28 h 1095"/>
                <a:gd name="T10" fmla="*/ 0 60000 65536"/>
                <a:gd name="T11" fmla="*/ 0 60000 65536"/>
                <a:gd name="T12" fmla="*/ 0 60000 65536"/>
                <a:gd name="T13" fmla="*/ 0 60000 65536"/>
                <a:gd name="T14" fmla="*/ 0 60000 65536"/>
                <a:gd name="T15" fmla="*/ 0 w 900"/>
                <a:gd name="T16" fmla="*/ 0 h 1095"/>
                <a:gd name="T17" fmla="*/ 900 w 900"/>
                <a:gd name="T18" fmla="*/ 1095 h 1095"/>
              </a:gdLst>
              <a:ahLst/>
              <a:cxnLst>
                <a:cxn ang="T10">
                  <a:pos x="T0" y="T1"/>
                </a:cxn>
                <a:cxn ang="T11">
                  <a:pos x="T2" y="T3"/>
                </a:cxn>
                <a:cxn ang="T12">
                  <a:pos x="T4" y="T5"/>
                </a:cxn>
                <a:cxn ang="T13">
                  <a:pos x="T6" y="T7"/>
                </a:cxn>
                <a:cxn ang="T14">
                  <a:pos x="T8" y="T9"/>
                </a:cxn>
              </a:cxnLst>
              <a:rect l="T15" t="T16" r="T17" b="T18"/>
              <a:pathLst>
                <a:path w="900" h="1095">
                  <a:moveTo>
                    <a:pt x="262" y="1095"/>
                  </a:moveTo>
                  <a:lnTo>
                    <a:pt x="0" y="1095"/>
                  </a:lnTo>
                  <a:lnTo>
                    <a:pt x="622" y="0"/>
                  </a:lnTo>
                  <a:lnTo>
                    <a:pt x="900" y="0"/>
                  </a:lnTo>
                  <a:lnTo>
                    <a:pt x="262" y="109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9" name="Freeform 112"/>
            <p:cNvSpPr>
              <a:spLocks/>
            </p:cNvSpPr>
            <p:nvPr/>
          </p:nvSpPr>
          <p:spPr bwMode="auto">
            <a:xfrm>
              <a:off x="4614" y="3662"/>
              <a:ext cx="153" cy="82"/>
            </a:xfrm>
            <a:custGeom>
              <a:avLst/>
              <a:gdLst>
                <a:gd name="T0" fmla="*/ 6 w 382"/>
                <a:gd name="T1" fmla="*/ 5 h 203"/>
                <a:gd name="T2" fmla="*/ 0 w 382"/>
                <a:gd name="T3" fmla="*/ 5 h 203"/>
                <a:gd name="T4" fmla="*/ 3 w 382"/>
                <a:gd name="T5" fmla="*/ 0 h 203"/>
                <a:gd name="T6" fmla="*/ 10 w 382"/>
                <a:gd name="T7" fmla="*/ 0 h 203"/>
                <a:gd name="T8" fmla="*/ 6 w 382"/>
                <a:gd name="T9" fmla="*/ 5 h 203"/>
                <a:gd name="T10" fmla="*/ 0 60000 65536"/>
                <a:gd name="T11" fmla="*/ 0 60000 65536"/>
                <a:gd name="T12" fmla="*/ 0 60000 65536"/>
                <a:gd name="T13" fmla="*/ 0 60000 65536"/>
                <a:gd name="T14" fmla="*/ 0 60000 65536"/>
                <a:gd name="T15" fmla="*/ 0 w 382"/>
                <a:gd name="T16" fmla="*/ 0 h 203"/>
                <a:gd name="T17" fmla="*/ 382 w 382"/>
                <a:gd name="T18" fmla="*/ 203 h 203"/>
              </a:gdLst>
              <a:ahLst/>
              <a:cxnLst>
                <a:cxn ang="T10">
                  <a:pos x="T0" y="T1"/>
                </a:cxn>
                <a:cxn ang="T11">
                  <a:pos x="T2" y="T3"/>
                </a:cxn>
                <a:cxn ang="T12">
                  <a:pos x="T4" y="T5"/>
                </a:cxn>
                <a:cxn ang="T13">
                  <a:pos x="T6" y="T7"/>
                </a:cxn>
                <a:cxn ang="T14">
                  <a:pos x="T8" y="T9"/>
                </a:cxn>
              </a:cxnLst>
              <a:rect l="T15" t="T16" r="T17" b="T18"/>
              <a:pathLst>
                <a:path w="382" h="203">
                  <a:moveTo>
                    <a:pt x="255" y="203"/>
                  </a:moveTo>
                  <a:lnTo>
                    <a:pt x="0" y="203"/>
                  </a:lnTo>
                  <a:lnTo>
                    <a:pt x="127" y="0"/>
                  </a:lnTo>
                  <a:lnTo>
                    <a:pt x="382" y="0"/>
                  </a:lnTo>
                  <a:lnTo>
                    <a:pt x="255" y="20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0" name="Freeform 113"/>
            <p:cNvSpPr>
              <a:spLocks/>
            </p:cNvSpPr>
            <p:nvPr/>
          </p:nvSpPr>
          <p:spPr bwMode="auto">
            <a:xfrm>
              <a:off x="4563" y="3741"/>
              <a:ext cx="102" cy="183"/>
            </a:xfrm>
            <a:custGeom>
              <a:avLst/>
              <a:gdLst>
                <a:gd name="T0" fmla="*/ 0 w 255"/>
                <a:gd name="T1" fmla="*/ 12 h 457"/>
                <a:gd name="T2" fmla="*/ 6 w 255"/>
                <a:gd name="T3" fmla="*/ 0 h 457"/>
                <a:gd name="T4" fmla="*/ 0 60000 65536"/>
                <a:gd name="T5" fmla="*/ 0 60000 65536"/>
                <a:gd name="T6" fmla="*/ 0 w 255"/>
                <a:gd name="T7" fmla="*/ 0 h 457"/>
                <a:gd name="T8" fmla="*/ 255 w 255"/>
                <a:gd name="T9" fmla="*/ 457 h 457"/>
              </a:gdLst>
              <a:ahLst/>
              <a:cxnLst>
                <a:cxn ang="T4">
                  <a:pos x="T0" y="T1"/>
                </a:cxn>
                <a:cxn ang="T5">
                  <a:pos x="T2" y="T3"/>
                </a:cxn>
              </a:cxnLst>
              <a:rect l="T6" t="T7" r="T8" b="T9"/>
              <a:pathLst>
                <a:path w="255" h="457">
                  <a:moveTo>
                    <a:pt x="0" y="457"/>
                  </a:moveTo>
                  <a:lnTo>
                    <a:pt x="255"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1" name="Freeform 114"/>
            <p:cNvSpPr>
              <a:spLocks/>
            </p:cNvSpPr>
            <p:nvPr/>
          </p:nvSpPr>
          <p:spPr bwMode="auto">
            <a:xfrm>
              <a:off x="4710" y="3489"/>
              <a:ext cx="99" cy="173"/>
            </a:xfrm>
            <a:custGeom>
              <a:avLst/>
              <a:gdLst>
                <a:gd name="T0" fmla="*/ 0 w 247"/>
                <a:gd name="T1" fmla="*/ 11 h 434"/>
                <a:gd name="T2" fmla="*/ 6 w 247"/>
                <a:gd name="T3" fmla="*/ 0 h 434"/>
                <a:gd name="T4" fmla="*/ 0 60000 65536"/>
                <a:gd name="T5" fmla="*/ 0 60000 65536"/>
                <a:gd name="T6" fmla="*/ 0 w 247"/>
                <a:gd name="T7" fmla="*/ 0 h 434"/>
                <a:gd name="T8" fmla="*/ 247 w 247"/>
                <a:gd name="T9" fmla="*/ 434 h 434"/>
              </a:gdLst>
              <a:ahLst/>
              <a:cxnLst>
                <a:cxn ang="T4">
                  <a:pos x="T0" y="T1"/>
                </a:cxn>
                <a:cxn ang="T5">
                  <a:pos x="T2" y="T3"/>
                </a:cxn>
              </a:cxnLst>
              <a:rect l="T6" t="T7" r="T8" b="T9"/>
              <a:pathLst>
                <a:path w="247" h="434">
                  <a:moveTo>
                    <a:pt x="0" y="434"/>
                  </a:moveTo>
                  <a:lnTo>
                    <a:pt x="247"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grpSp>
      <p:grpSp>
        <p:nvGrpSpPr>
          <p:cNvPr id="41990" name="Group 115"/>
          <p:cNvGrpSpPr>
            <a:grpSpLocks/>
          </p:cNvGrpSpPr>
          <p:nvPr/>
        </p:nvGrpSpPr>
        <p:grpSpPr bwMode="auto">
          <a:xfrm>
            <a:off x="7318375" y="4581525"/>
            <a:ext cx="2990850" cy="541338"/>
            <a:chOff x="3181" y="2471"/>
            <a:chExt cx="1884" cy="341"/>
          </a:xfrm>
        </p:grpSpPr>
        <p:sp>
          <p:nvSpPr>
            <p:cNvPr id="41995" name="Freeform 116"/>
            <p:cNvSpPr>
              <a:spLocks/>
            </p:cNvSpPr>
            <p:nvPr/>
          </p:nvSpPr>
          <p:spPr bwMode="auto">
            <a:xfrm>
              <a:off x="3197" y="2486"/>
              <a:ext cx="1868" cy="326"/>
            </a:xfrm>
            <a:custGeom>
              <a:avLst/>
              <a:gdLst>
                <a:gd name="T0" fmla="*/ 0 w 4671"/>
                <a:gd name="T1" fmla="*/ 21 h 815"/>
                <a:gd name="T2" fmla="*/ 0 w 4671"/>
                <a:gd name="T3" fmla="*/ 0 h 815"/>
                <a:gd name="T4" fmla="*/ 120 w 4671"/>
                <a:gd name="T5" fmla="*/ 0 h 815"/>
                <a:gd name="T6" fmla="*/ 120 w 4671"/>
                <a:gd name="T7" fmla="*/ 21 h 815"/>
                <a:gd name="T8" fmla="*/ 0 w 4671"/>
                <a:gd name="T9" fmla="*/ 21 h 815"/>
                <a:gd name="T10" fmla="*/ 0 60000 65536"/>
                <a:gd name="T11" fmla="*/ 0 60000 65536"/>
                <a:gd name="T12" fmla="*/ 0 60000 65536"/>
                <a:gd name="T13" fmla="*/ 0 60000 65536"/>
                <a:gd name="T14" fmla="*/ 0 60000 65536"/>
                <a:gd name="T15" fmla="*/ 0 w 4671"/>
                <a:gd name="T16" fmla="*/ 0 h 815"/>
                <a:gd name="T17" fmla="*/ 4671 w 4671"/>
                <a:gd name="T18" fmla="*/ 815 h 815"/>
              </a:gdLst>
              <a:ahLst/>
              <a:cxnLst>
                <a:cxn ang="T10">
                  <a:pos x="T0" y="T1"/>
                </a:cxn>
                <a:cxn ang="T11">
                  <a:pos x="T2" y="T3"/>
                </a:cxn>
                <a:cxn ang="T12">
                  <a:pos x="T4" y="T5"/>
                </a:cxn>
                <a:cxn ang="T13">
                  <a:pos x="T6" y="T7"/>
                </a:cxn>
                <a:cxn ang="T14">
                  <a:pos x="T8" y="T9"/>
                </a:cxn>
              </a:cxnLst>
              <a:rect l="T15" t="T16" r="T17" b="T18"/>
              <a:pathLst>
                <a:path w="4671" h="815">
                  <a:moveTo>
                    <a:pt x="0" y="815"/>
                  </a:moveTo>
                  <a:lnTo>
                    <a:pt x="0" y="0"/>
                  </a:lnTo>
                  <a:lnTo>
                    <a:pt x="4671" y="0"/>
                  </a:lnTo>
                  <a:lnTo>
                    <a:pt x="4671" y="815"/>
                  </a:lnTo>
                  <a:lnTo>
                    <a:pt x="0" y="81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1996" name="Freeform 117"/>
            <p:cNvSpPr>
              <a:spLocks/>
            </p:cNvSpPr>
            <p:nvPr/>
          </p:nvSpPr>
          <p:spPr bwMode="auto">
            <a:xfrm>
              <a:off x="3181" y="2471"/>
              <a:ext cx="1868" cy="325"/>
            </a:xfrm>
            <a:custGeom>
              <a:avLst/>
              <a:gdLst>
                <a:gd name="T0" fmla="*/ 0 w 4669"/>
                <a:gd name="T1" fmla="*/ 21 h 814"/>
                <a:gd name="T2" fmla="*/ 0 w 4669"/>
                <a:gd name="T3" fmla="*/ 0 h 814"/>
                <a:gd name="T4" fmla="*/ 120 w 4669"/>
                <a:gd name="T5" fmla="*/ 0 h 814"/>
                <a:gd name="T6" fmla="*/ 120 w 4669"/>
                <a:gd name="T7" fmla="*/ 21 h 814"/>
                <a:gd name="T8" fmla="*/ 0 w 4669"/>
                <a:gd name="T9" fmla="*/ 21 h 814"/>
                <a:gd name="T10" fmla="*/ 0 60000 65536"/>
                <a:gd name="T11" fmla="*/ 0 60000 65536"/>
                <a:gd name="T12" fmla="*/ 0 60000 65536"/>
                <a:gd name="T13" fmla="*/ 0 60000 65536"/>
                <a:gd name="T14" fmla="*/ 0 60000 65536"/>
                <a:gd name="T15" fmla="*/ 0 w 4669"/>
                <a:gd name="T16" fmla="*/ 0 h 814"/>
                <a:gd name="T17" fmla="*/ 4669 w 4669"/>
                <a:gd name="T18" fmla="*/ 814 h 814"/>
              </a:gdLst>
              <a:ahLst/>
              <a:cxnLst>
                <a:cxn ang="T10">
                  <a:pos x="T0" y="T1"/>
                </a:cxn>
                <a:cxn ang="T11">
                  <a:pos x="T2" y="T3"/>
                </a:cxn>
                <a:cxn ang="T12">
                  <a:pos x="T4" y="T5"/>
                </a:cxn>
                <a:cxn ang="T13">
                  <a:pos x="T6" y="T7"/>
                </a:cxn>
                <a:cxn ang="T14">
                  <a:pos x="T8" y="T9"/>
                </a:cxn>
              </a:cxnLst>
              <a:rect l="T15" t="T16" r="T17" b="T18"/>
              <a:pathLst>
                <a:path w="4669" h="814">
                  <a:moveTo>
                    <a:pt x="0" y="814"/>
                  </a:moveTo>
                  <a:lnTo>
                    <a:pt x="0" y="0"/>
                  </a:lnTo>
                  <a:lnTo>
                    <a:pt x="4669" y="0"/>
                  </a:lnTo>
                  <a:lnTo>
                    <a:pt x="4669" y="814"/>
                  </a:lnTo>
                  <a:lnTo>
                    <a:pt x="0" y="814"/>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grpSp>
      <p:sp>
        <p:nvSpPr>
          <p:cNvPr id="41991" name="Text Box 118"/>
          <p:cNvSpPr txBox="1">
            <a:spLocks noChangeArrowheads="1"/>
          </p:cNvSpPr>
          <p:nvPr/>
        </p:nvSpPr>
        <p:spPr bwMode="auto">
          <a:xfrm>
            <a:off x="7488236" y="4592639"/>
            <a:ext cx="2845040" cy="57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12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在两条相交线段交点处添加交汇点</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213"/>
              </a:spcBef>
              <a:spcAft>
                <a:spcPts val="0"/>
              </a:spcAft>
              <a:buClrTx/>
              <a:buSzTx/>
              <a:buFontTx/>
              <a:buNone/>
              <a:tabLst/>
              <a:defRPr/>
            </a:pPr>
            <a:r>
              <a:rPr kumimoji="0" lang="zh-CN" altLang="en-US" sz="1400" b="0"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junction</a:t>
            </a:r>
            <a:r>
              <a:rPr kumimoji="0" lang="zh-CN" altLang="en-US" sz="1400" b="0"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 ；可以连通</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41992" name="Group 119"/>
          <p:cNvGrpSpPr>
            <a:grpSpLocks/>
          </p:cNvGrpSpPr>
          <p:nvPr/>
        </p:nvGrpSpPr>
        <p:grpSpPr bwMode="auto">
          <a:xfrm>
            <a:off x="6526213" y="1916113"/>
            <a:ext cx="3768725" cy="330200"/>
            <a:chOff x="3152" y="1207"/>
            <a:chExt cx="2374" cy="208"/>
          </a:xfrm>
        </p:grpSpPr>
        <p:sp>
          <p:nvSpPr>
            <p:cNvPr id="41994" name="Freeform 121"/>
            <p:cNvSpPr>
              <a:spLocks/>
            </p:cNvSpPr>
            <p:nvPr/>
          </p:nvSpPr>
          <p:spPr bwMode="auto">
            <a:xfrm>
              <a:off x="3152" y="1207"/>
              <a:ext cx="2358" cy="192"/>
            </a:xfrm>
            <a:custGeom>
              <a:avLst/>
              <a:gdLst>
                <a:gd name="T0" fmla="*/ 0 w 5894"/>
                <a:gd name="T1" fmla="*/ 12 h 480"/>
                <a:gd name="T2" fmla="*/ 0 w 5894"/>
                <a:gd name="T3" fmla="*/ 0 h 480"/>
                <a:gd name="T4" fmla="*/ 151 w 5894"/>
                <a:gd name="T5" fmla="*/ 0 h 480"/>
                <a:gd name="T6" fmla="*/ 151 w 5894"/>
                <a:gd name="T7" fmla="*/ 12 h 480"/>
                <a:gd name="T8" fmla="*/ 0 w 5894"/>
                <a:gd name="T9" fmla="*/ 12 h 480"/>
                <a:gd name="T10" fmla="*/ 0 60000 65536"/>
                <a:gd name="T11" fmla="*/ 0 60000 65536"/>
                <a:gd name="T12" fmla="*/ 0 60000 65536"/>
                <a:gd name="T13" fmla="*/ 0 60000 65536"/>
                <a:gd name="T14" fmla="*/ 0 60000 65536"/>
                <a:gd name="T15" fmla="*/ 0 w 5894"/>
                <a:gd name="T16" fmla="*/ 0 h 480"/>
                <a:gd name="T17" fmla="*/ 5894 w 5894"/>
                <a:gd name="T18" fmla="*/ 480 h 480"/>
              </a:gdLst>
              <a:ahLst/>
              <a:cxnLst>
                <a:cxn ang="T10">
                  <a:pos x="T0" y="T1"/>
                </a:cxn>
                <a:cxn ang="T11">
                  <a:pos x="T2" y="T3"/>
                </a:cxn>
                <a:cxn ang="T12">
                  <a:pos x="T4" y="T5"/>
                </a:cxn>
                <a:cxn ang="T13">
                  <a:pos x="T6" y="T7"/>
                </a:cxn>
                <a:cxn ang="T14">
                  <a:pos x="T8" y="T9"/>
                </a:cxn>
              </a:cxnLst>
              <a:rect l="T15" t="T16" r="T17" b="T18"/>
              <a:pathLst>
                <a:path w="5894" h="480">
                  <a:moveTo>
                    <a:pt x="0" y="480"/>
                  </a:moveTo>
                  <a:lnTo>
                    <a:pt x="0" y="0"/>
                  </a:lnTo>
                  <a:lnTo>
                    <a:pt x="5894" y="0"/>
                  </a:lnTo>
                  <a:lnTo>
                    <a:pt x="5894" y="480"/>
                  </a:lnTo>
                  <a:lnTo>
                    <a:pt x="0" y="480"/>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grpSp>
      <p:sp>
        <p:nvSpPr>
          <p:cNvPr id="41993" name="Text Box 122"/>
          <p:cNvSpPr txBox="1">
            <a:spLocks noChangeArrowheads="1"/>
          </p:cNvSpPr>
          <p:nvPr/>
        </p:nvSpPr>
        <p:spPr bwMode="auto">
          <a:xfrm>
            <a:off x="6599237" y="1916113"/>
            <a:ext cx="3661014" cy="29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12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两个线要素在交点处并没有打断，所以不连通</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4466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11"/>
          </p:nvPr>
        </p:nvSpPr>
        <p:spPr/>
        <p:txBody>
          <a:bodyPr/>
          <a:lstStyle/>
          <a:p>
            <a:pPr eaLnBrk="1" hangingPunct="1"/>
            <a:r>
              <a:rPr lang="zh-CN" altLang="en-US" dirty="0"/>
              <a:t>可以参与到多个连通组中</a:t>
            </a:r>
          </a:p>
          <a:p>
            <a:pPr eaLnBrk="1" hangingPunct="1"/>
            <a:r>
              <a:rPr lang="zh-CN" altLang="en-US" dirty="0"/>
              <a:t>可以将同一或不同连通组中的线要素连</a:t>
            </a:r>
          </a:p>
        </p:txBody>
      </p:sp>
      <p:sp>
        <p:nvSpPr>
          <p:cNvPr id="43010"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交汇点连通性策略</a:t>
            </a: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429000"/>
            <a:ext cx="8388350"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340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idx="11"/>
          </p:nvPr>
        </p:nvSpPr>
        <p:spPr>
          <a:xfrm>
            <a:off x="1125860" y="1472102"/>
            <a:ext cx="9134391" cy="4631539"/>
          </a:xfrm>
        </p:spPr>
        <p:txBody>
          <a:bodyPr>
            <a:normAutofit/>
          </a:bodyPr>
          <a:lstStyle/>
          <a:p>
            <a:pPr eaLnBrk="1" hangingPunct="1"/>
            <a:r>
              <a:rPr lang="zh-CN" altLang="en-US" dirty="0"/>
              <a:t>依边线连通（</a:t>
            </a:r>
            <a:r>
              <a:rPr lang="en-US" altLang="zh-CN" b="1" i="1" dirty="0"/>
              <a:t>Honor</a:t>
            </a:r>
            <a:r>
              <a:rPr lang="zh-CN" altLang="en-US" dirty="0"/>
              <a:t>）：由边线决定是否连通</a:t>
            </a:r>
          </a:p>
          <a:p>
            <a:pPr eaLnBrk="1" hangingPunct="1"/>
            <a:endParaRPr lang="zh-CN" altLang="en-US" sz="2800"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r>
              <a:rPr lang="zh-CN" altLang="en-US" dirty="0"/>
              <a:t>交点处连通（</a:t>
            </a:r>
            <a:r>
              <a:rPr lang="en-US" altLang="zh-CN" b="1" i="1" dirty="0"/>
              <a:t>Override</a:t>
            </a:r>
            <a:r>
              <a:rPr lang="zh-CN" altLang="en-US" dirty="0"/>
              <a:t>） </a:t>
            </a:r>
          </a:p>
        </p:txBody>
      </p:sp>
      <p:sp>
        <p:nvSpPr>
          <p:cNvPr id="44034"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3200" b="1" dirty="0">
                <a:solidFill>
                  <a:schemeClr val="accent1"/>
                </a:solidFill>
                <a:latin typeface="黑体" panose="02010609060101010101" pitchFamily="49" charset="-122"/>
                <a:ea typeface="黑体" panose="02010609060101010101" pitchFamily="49" charset="-122"/>
              </a:rPr>
              <a:t>交汇点连通性策略</a:t>
            </a:r>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0" y="1916114"/>
            <a:ext cx="71247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7" name="Group 5"/>
          <p:cNvGrpSpPr>
            <a:grpSpLocks/>
          </p:cNvGrpSpPr>
          <p:nvPr/>
        </p:nvGrpSpPr>
        <p:grpSpPr bwMode="auto">
          <a:xfrm>
            <a:off x="2308225" y="4429126"/>
            <a:ext cx="7143750" cy="2214563"/>
            <a:chOff x="0" y="2653"/>
            <a:chExt cx="5126" cy="1417"/>
          </a:xfrm>
        </p:grpSpPr>
        <p:sp>
          <p:nvSpPr>
            <p:cNvPr id="44039" name="Freeform 9"/>
            <p:cNvSpPr>
              <a:spLocks/>
            </p:cNvSpPr>
            <p:nvPr/>
          </p:nvSpPr>
          <p:spPr bwMode="auto">
            <a:xfrm>
              <a:off x="2134" y="3314"/>
              <a:ext cx="238" cy="363"/>
            </a:xfrm>
            <a:custGeom>
              <a:avLst/>
              <a:gdLst>
                <a:gd name="T0" fmla="*/ 0 w 595"/>
                <a:gd name="T1" fmla="*/ 23 h 907"/>
                <a:gd name="T2" fmla="*/ 2 w 595"/>
                <a:gd name="T3" fmla="*/ 23 h 907"/>
                <a:gd name="T4" fmla="*/ 15 w 595"/>
                <a:gd name="T5" fmla="*/ 0 h 907"/>
                <a:gd name="T6" fmla="*/ 14 w 595"/>
                <a:gd name="T7" fmla="*/ 0 h 907"/>
                <a:gd name="T8" fmla="*/ 0 w 595"/>
                <a:gd name="T9" fmla="*/ 23 h 907"/>
                <a:gd name="T10" fmla="*/ 0 60000 65536"/>
                <a:gd name="T11" fmla="*/ 0 60000 65536"/>
                <a:gd name="T12" fmla="*/ 0 60000 65536"/>
                <a:gd name="T13" fmla="*/ 0 60000 65536"/>
                <a:gd name="T14" fmla="*/ 0 60000 65536"/>
                <a:gd name="T15" fmla="*/ 0 w 595"/>
                <a:gd name="T16" fmla="*/ 0 h 907"/>
                <a:gd name="T17" fmla="*/ 595 w 595"/>
                <a:gd name="T18" fmla="*/ 907 h 907"/>
              </a:gdLst>
              <a:ahLst/>
              <a:cxnLst>
                <a:cxn ang="T10">
                  <a:pos x="T0" y="T1"/>
                </a:cxn>
                <a:cxn ang="T11">
                  <a:pos x="T2" y="T3"/>
                </a:cxn>
                <a:cxn ang="T12">
                  <a:pos x="T4" y="T5"/>
                </a:cxn>
                <a:cxn ang="T13">
                  <a:pos x="T6" y="T7"/>
                </a:cxn>
                <a:cxn ang="T14">
                  <a:pos x="T8" y="T9"/>
                </a:cxn>
              </a:cxnLst>
              <a:rect l="T15" t="T16" r="T17" b="T18"/>
              <a:pathLst>
                <a:path w="595" h="907">
                  <a:moveTo>
                    <a:pt x="0" y="907"/>
                  </a:moveTo>
                  <a:lnTo>
                    <a:pt x="55" y="907"/>
                  </a:lnTo>
                  <a:lnTo>
                    <a:pt x="595" y="0"/>
                  </a:lnTo>
                  <a:lnTo>
                    <a:pt x="535" y="0"/>
                  </a:lnTo>
                  <a:lnTo>
                    <a:pt x="0" y="907"/>
                  </a:lnTo>
                  <a:close/>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0" name="Freeform 10"/>
            <p:cNvSpPr>
              <a:spLocks/>
            </p:cNvSpPr>
            <p:nvPr/>
          </p:nvSpPr>
          <p:spPr bwMode="auto">
            <a:xfrm>
              <a:off x="2376" y="3049"/>
              <a:ext cx="92" cy="52"/>
            </a:xfrm>
            <a:custGeom>
              <a:avLst/>
              <a:gdLst>
                <a:gd name="T0" fmla="*/ 4 w 229"/>
                <a:gd name="T1" fmla="*/ 3 h 130"/>
                <a:gd name="T2" fmla="*/ 0 w 229"/>
                <a:gd name="T3" fmla="*/ 3 h 130"/>
                <a:gd name="T4" fmla="*/ 2 w 229"/>
                <a:gd name="T5" fmla="*/ 0 h 130"/>
                <a:gd name="T6" fmla="*/ 6 w 229"/>
                <a:gd name="T7" fmla="*/ 0 h 130"/>
                <a:gd name="T8" fmla="*/ 4 w 229"/>
                <a:gd name="T9" fmla="*/ 3 h 130"/>
                <a:gd name="T10" fmla="*/ 0 60000 65536"/>
                <a:gd name="T11" fmla="*/ 0 60000 65536"/>
                <a:gd name="T12" fmla="*/ 0 60000 65536"/>
                <a:gd name="T13" fmla="*/ 0 60000 65536"/>
                <a:gd name="T14" fmla="*/ 0 60000 65536"/>
                <a:gd name="T15" fmla="*/ 0 w 229"/>
                <a:gd name="T16" fmla="*/ 0 h 130"/>
                <a:gd name="T17" fmla="*/ 229 w 229"/>
                <a:gd name="T18" fmla="*/ 130 h 130"/>
              </a:gdLst>
              <a:ahLst/>
              <a:cxnLst>
                <a:cxn ang="T10">
                  <a:pos x="T0" y="T1"/>
                </a:cxn>
                <a:cxn ang="T11">
                  <a:pos x="T2" y="T3"/>
                </a:cxn>
                <a:cxn ang="T12">
                  <a:pos x="T4" y="T5"/>
                </a:cxn>
                <a:cxn ang="T13">
                  <a:pos x="T6" y="T7"/>
                </a:cxn>
                <a:cxn ang="T14">
                  <a:pos x="T8" y="T9"/>
                </a:cxn>
              </a:cxnLst>
              <a:rect l="T15" t="T16" r="T17" b="T18"/>
              <a:pathLst>
                <a:path w="229" h="130">
                  <a:moveTo>
                    <a:pt x="172" y="130"/>
                  </a:moveTo>
                  <a:lnTo>
                    <a:pt x="0" y="130"/>
                  </a:lnTo>
                  <a:lnTo>
                    <a:pt x="58" y="0"/>
                  </a:lnTo>
                  <a:lnTo>
                    <a:pt x="229" y="0"/>
                  </a:lnTo>
                  <a:lnTo>
                    <a:pt x="172"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1" name="Freeform 11"/>
            <p:cNvSpPr>
              <a:spLocks/>
            </p:cNvSpPr>
            <p:nvPr/>
          </p:nvSpPr>
          <p:spPr bwMode="auto">
            <a:xfrm>
              <a:off x="2376" y="3049"/>
              <a:ext cx="92" cy="52"/>
            </a:xfrm>
            <a:custGeom>
              <a:avLst/>
              <a:gdLst>
                <a:gd name="T0" fmla="*/ 2 w 229"/>
                <a:gd name="T1" fmla="*/ 0 h 130"/>
                <a:gd name="T2" fmla="*/ 0 w 229"/>
                <a:gd name="T3" fmla="*/ 3 h 130"/>
                <a:gd name="T4" fmla="*/ 4 w 229"/>
                <a:gd name="T5" fmla="*/ 3 h 130"/>
                <a:gd name="T6" fmla="*/ 6 w 229"/>
                <a:gd name="T7" fmla="*/ 0 h 130"/>
                <a:gd name="T8" fmla="*/ 2 w 229"/>
                <a:gd name="T9" fmla="*/ 0 h 130"/>
                <a:gd name="T10" fmla="*/ 0 60000 65536"/>
                <a:gd name="T11" fmla="*/ 0 60000 65536"/>
                <a:gd name="T12" fmla="*/ 0 60000 65536"/>
                <a:gd name="T13" fmla="*/ 0 60000 65536"/>
                <a:gd name="T14" fmla="*/ 0 60000 65536"/>
                <a:gd name="T15" fmla="*/ 0 w 229"/>
                <a:gd name="T16" fmla="*/ 0 h 130"/>
                <a:gd name="T17" fmla="*/ 229 w 229"/>
                <a:gd name="T18" fmla="*/ 130 h 130"/>
              </a:gdLst>
              <a:ahLst/>
              <a:cxnLst>
                <a:cxn ang="T10">
                  <a:pos x="T0" y="T1"/>
                </a:cxn>
                <a:cxn ang="T11">
                  <a:pos x="T2" y="T3"/>
                </a:cxn>
                <a:cxn ang="T12">
                  <a:pos x="T4" y="T5"/>
                </a:cxn>
                <a:cxn ang="T13">
                  <a:pos x="T6" y="T7"/>
                </a:cxn>
                <a:cxn ang="T14">
                  <a:pos x="T8" y="T9"/>
                </a:cxn>
              </a:cxnLst>
              <a:rect l="T15" t="T16" r="T17" b="T18"/>
              <a:pathLst>
                <a:path w="229" h="130">
                  <a:moveTo>
                    <a:pt x="58" y="0"/>
                  </a:moveTo>
                  <a:lnTo>
                    <a:pt x="0" y="130"/>
                  </a:lnTo>
                  <a:lnTo>
                    <a:pt x="172" y="130"/>
                  </a:lnTo>
                  <a:lnTo>
                    <a:pt x="229"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2" name="Freeform 12"/>
            <p:cNvSpPr>
              <a:spLocks/>
            </p:cNvSpPr>
            <p:nvPr/>
          </p:nvSpPr>
          <p:spPr bwMode="auto">
            <a:xfrm>
              <a:off x="2548" y="3452"/>
              <a:ext cx="92" cy="53"/>
            </a:xfrm>
            <a:custGeom>
              <a:avLst/>
              <a:gdLst>
                <a:gd name="T0" fmla="*/ 4 w 230"/>
                <a:gd name="T1" fmla="*/ 3 h 131"/>
                <a:gd name="T2" fmla="*/ 0 w 230"/>
                <a:gd name="T3" fmla="*/ 3 h 131"/>
                <a:gd name="T4" fmla="*/ 2 w 230"/>
                <a:gd name="T5" fmla="*/ 0 h 131"/>
                <a:gd name="T6" fmla="*/ 6 w 230"/>
                <a:gd name="T7" fmla="*/ 0 h 131"/>
                <a:gd name="T8" fmla="*/ 4 w 230"/>
                <a:gd name="T9" fmla="*/ 3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173" y="131"/>
                  </a:moveTo>
                  <a:lnTo>
                    <a:pt x="0" y="131"/>
                  </a:lnTo>
                  <a:lnTo>
                    <a:pt x="57" y="0"/>
                  </a:lnTo>
                  <a:lnTo>
                    <a:pt x="230" y="0"/>
                  </a:lnTo>
                  <a:lnTo>
                    <a:pt x="173" y="131"/>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3" name="Freeform 13"/>
            <p:cNvSpPr>
              <a:spLocks/>
            </p:cNvSpPr>
            <p:nvPr/>
          </p:nvSpPr>
          <p:spPr bwMode="auto">
            <a:xfrm>
              <a:off x="2548" y="3452"/>
              <a:ext cx="92" cy="53"/>
            </a:xfrm>
            <a:custGeom>
              <a:avLst/>
              <a:gdLst>
                <a:gd name="T0" fmla="*/ 2 w 230"/>
                <a:gd name="T1" fmla="*/ 0 h 131"/>
                <a:gd name="T2" fmla="*/ 0 w 230"/>
                <a:gd name="T3" fmla="*/ 3 h 131"/>
                <a:gd name="T4" fmla="*/ 4 w 230"/>
                <a:gd name="T5" fmla="*/ 3 h 131"/>
                <a:gd name="T6" fmla="*/ 6 w 230"/>
                <a:gd name="T7" fmla="*/ 0 h 131"/>
                <a:gd name="T8" fmla="*/ 2 w 230"/>
                <a:gd name="T9" fmla="*/ 0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57" y="0"/>
                  </a:moveTo>
                  <a:lnTo>
                    <a:pt x="0" y="131"/>
                  </a:lnTo>
                  <a:lnTo>
                    <a:pt x="173" y="131"/>
                  </a:lnTo>
                  <a:lnTo>
                    <a:pt x="230" y="0"/>
                  </a:lnTo>
                  <a:lnTo>
                    <a:pt x="57"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4" name="Freeform 14"/>
            <p:cNvSpPr>
              <a:spLocks/>
            </p:cNvSpPr>
            <p:nvPr/>
          </p:nvSpPr>
          <p:spPr bwMode="auto">
            <a:xfrm>
              <a:off x="2112" y="3629"/>
              <a:ext cx="92" cy="51"/>
            </a:xfrm>
            <a:custGeom>
              <a:avLst/>
              <a:gdLst>
                <a:gd name="T0" fmla="*/ 4 w 229"/>
                <a:gd name="T1" fmla="*/ 3 h 129"/>
                <a:gd name="T2" fmla="*/ 0 w 229"/>
                <a:gd name="T3" fmla="*/ 3 h 129"/>
                <a:gd name="T4" fmla="*/ 2 w 229"/>
                <a:gd name="T5" fmla="*/ 0 h 129"/>
                <a:gd name="T6" fmla="*/ 6 w 229"/>
                <a:gd name="T7" fmla="*/ 0 h 129"/>
                <a:gd name="T8" fmla="*/ 4 w 229"/>
                <a:gd name="T9" fmla="*/ 3 h 129"/>
                <a:gd name="T10" fmla="*/ 0 60000 65536"/>
                <a:gd name="T11" fmla="*/ 0 60000 65536"/>
                <a:gd name="T12" fmla="*/ 0 60000 65536"/>
                <a:gd name="T13" fmla="*/ 0 60000 65536"/>
                <a:gd name="T14" fmla="*/ 0 60000 65536"/>
                <a:gd name="T15" fmla="*/ 0 w 229"/>
                <a:gd name="T16" fmla="*/ 0 h 129"/>
                <a:gd name="T17" fmla="*/ 229 w 229"/>
                <a:gd name="T18" fmla="*/ 129 h 129"/>
              </a:gdLst>
              <a:ahLst/>
              <a:cxnLst>
                <a:cxn ang="T10">
                  <a:pos x="T0" y="T1"/>
                </a:cxn>
                <a:cxn ang="T11">
                  <a:pos x="T2" y="T3"/>
                </a:cxn>
                <a:cxn ang="T12">
                  <a:pos x="T4" y="T5"/>
                </a:cxn>
                <a:cxn ang="T13">
                  <a:pos x="T6" y="T7"/>
                </a:cxn>
                <a:cxn ang="T14">
                  <a:pos x="T8" y="T9"/>
                </a:cxn>
              </a:cxnLst>
              <a:rect l="T15" t="T16" r="T17" b="T18"/>
              <a:pathLst>
                <a:path w="229" h="129">
                  <a:moveTo>
                    <a:pt x="172" y="129"/>
                  </a:moveTo>
                  <a:lnTo>
                    <a:pt x="0" y="129"/>
                  </a:lnTo>
                  <a:lnTo>
                    <a:pt x="58" y="0"/>
                  </a:lnTo>
                  <a:lnTo>
                    <a:pt x="229" y="0"/>
                  </a:lnTo>
                  <a:lnTo>
                    <a:pt x="172" y="12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5" name="Freeform 15"/>
            <p:cNvSpPr>
              <a:spLocks/>
            </p:cNvSpPr>
            <p:nvPr/>
          </p:nvSpPr>
          <p:spPr bwMode="auto">
            <a:xfrm>
              <a:off x="2112" y="3629"/>
              <a:ext cx="92" cy="51"/>
            </a:xfrm>
            <a:custGeom>
              <a:avLst/>
              <a:gdLst>
                <a:gd name="T0" fmla="*/ 2 w 229"/>
                <a:gd name="T1" fmla="*/ 0 h 129"/>
                <a:gd name="T2" fmla="*/ 0 w 229"/>
                <a:gd name="T3" fmla="*/ 3 h 129"/>
                <a:gd name="T4" fmla="*/ 4 w 229"/>
                <a:gd name="T5" fmla="*/ 3 h 129"/>
                <a:gd name="T6" fmla="*/ 6 w 229"/>
                <a:gd name="T7" fmla="*/ 0 h 129"/>
                <a:gd name="T8" fmla="*/ 2 w 229"/>
                <a:gd name="T9" fmla="*/ 0 h 129"/>
                <a:gd name="T10" fmla="*/ 0 60000 65536"/>
                <a:gd name="T11" fmla="*/ 0 60000 65536"/>
                <a:gd name="T12" fmla="*/ 0 60000 65536"/>
                <a:gd name="T13" fmla="*/ 0 60000 65536"/>
                <a:gd name="T14" fmla="*/ 0 60000 65536"/>
                <a:gd name="T15" fmla="*/ 0 w 229"/>
                <a:gd name="T16" fmla="*/ 0 h 129"/>
                <a:gd name="T17" fmla="*/ 229 w 229"/>
                <a:gd name="T18" fmla="*/ 129 h 129"/>
              </a:gdLst>
              <a:ahLst/>
              <a:cxnLst>
                <a:cxn ang="T10">
                  <a:pos x="T0" y="T1"/>
                </a:cxn>
                <a:cxn ang="T11">
                  <a:pos x="T2" y="T3"/>
                </a:cxn>
                <a:cxn ang="T12">
                  <a:pos x="T4" y="T5"/>
                </a:cxn>
                <a:cxn ang="T13">
                  <a:pos x="T6" y="T7"/>
                </a:cxn>
                <a:cxn ang="T14">
                  <a:pos x="T8" y="T9"/>
                </a:cxn>
              </a:cxnLst>
              <a:rect l="T15" t="T16" r="T17" b="T18"/>
              <a:pathLst>
                <a:path w="229" h="129">
                  <a:moveTo>
                    <a:pt x="58" y="0"/>
                  </a:moveTo>
                  <a:lnTo>
                    <a:pt x="0" y="129"/>
                  </a:lnTo>
                  <a:lnTo>
                    <a:pt x="172" y="129"/>
                  </a:lnTo>
                  <a:lnTo>
                    <a:pt x="229"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6" name="Freeform 16"/>
            <p:cNvSpPr>
              <a:spLocks/>
            </p:cNvSpPr>
            <p:nvPr/>
          </p:nvSpPr>
          <p:spPr bwMode="auto">
            <a:xfrm>
              <a:off x="1900" y="3452"/>
              <a:ext cx="92" cy="53"/>
            </a:xfrm>
            <a:custGeom>
              <a:avLst/>
              <a:gdLst>
                <a:gd name="T0" fmla="*/ 4 w 230"/>
                <a:gd name="T1" fmla="*/ 3 h 131"/>
                <a:gd name="T2" fmla="*/ 0 w 230"/>
                <a:gd name="T3" fmla="*/ 3 h 131"/>
                <a:gd name="T4" fmla="*/ 2 w 230"/>
                <a:gd name="T5" fmla="*/ 0 h 131"/>
                <a:gd name="T6" fmla="*/ 6 w 230"/>
                <a:gd name="T7" fmla="*/ 0 h 131"/>
                <a:gd name="T8" fmla="*/ 4 w 230"/>
                <a:gd name="T9" fmla="*/ 3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173" y="131"/>
                  </a:moveTo>
                  <a:lnTo>
                    <a:pt x="0" y="131"/>
                  </a:lnTo>
                  <a:lnTo>
                    <a:pt x="57" y="0"/>
                  </a:lnTo>
                  <a:lnTo>
                    <a:pt x="230" y="0"/>
                  </a:lnTo>
                  <a:lnTo>
                    <a:pt x="173" y="131"/>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7" name="Freeform 17"/>
            <p:cNvSpPr>
              <a:spLocks/>
            </p:cNvSpPr>
            <p:nvPr/>
          </p:nvSpPr>
          <p:spPr bwMode="auto">
            <a:xfrm>
              <a:off x="1900" y="3452"/>
              <a:ext cx="92" cy="53"/>
            </a:xfrm>
            <a:custGeom>
              <a:avLst/>
              <a:gdLst>
                <a:gd name="T0" fmla="*/ 2 w 230"/>
                <a:gd name="T1" fmla="*/ 0 h 131"/>
                <a:gd name="T2" fmla="*/ 0 w 230"/>
                <a:gd name="T3" fmla="*/ 3 h 131"/>
                <a:gd name="T4" fmla="*/ 4 w 230"/>
                <a:gd name="T5" fmla="*/ 3 h 131"/>
                <a:gd name="T6" fmla="*/ 6 w 230"/>
                <a:gd name="T7" fmla="*/ 0 h 131"/>
                <a:gd name="T8" fmla="*/ 2 w 230"/>
                <a:gd name="T9" fmla="*/ 0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57" y="0"/>
                  </a:moveTo>
                  <a:lnTo>
                    <a:pt x="0" y="131"/>
                  </a:lnTo>
                  <a:lnTo>
                    <a:pt x="173" y="131"/>
                  </a:lnTo>
                  <a:lnTo>
                    <a:pt x="230" y="0"/>
                  </a:lnTo>
                  <a:lnTo>
                    <a:pt x="57"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8" name="Freeform 18"/>
            <p:cNvSpPr>
              <a:spLocks/>
            </p:cNvSpPr>
            <p:nvPr/>
          </p:nvSpPr>
          <p:spPr bwMode="auto">
            <a:xfrm>
              <a:off x="2304" y="3296"/>
              <a:ext cx="92" cy="53"/>
            </a:xfrm>
            <a:custGeom>
              <a:avLst/>
              <a:gdLst>
                <a:gd name="T0" fmla="*/ 4 w 229"/>
                <a:gd name="T1" fmla="*/ 3 h 131"/>
                <a:gd name="T2" fmla="*/ 0 w 229"/>
                <a:gd name="T3" fmla="*/ 3 h 131"/>
                <a:gd name="T4" fmla="*/ 2 w 229"/>
                <a:gd name="T5" fmla="*/ 0 h 131"/>
                <a:gd name="T6" fmla="*/ 6 w 229"/>
                <a:gd name="T7" fmla="*/ 0 h 131"/>
                <a:gd name="T8" fmla="*/ 4 w 229"/>
                <a:gd name="T9" fmla="*/ 3 h 131"/>
                <a:gd name="T10" fmla="*/ 0 60000 65536"/>
                <a:gd name="T11" fmla="*/ 0 60000 65536"/>
                <a:gd name="T12" fmla="*/ 0 60000 65536"/>
                <a:gd name="T13" fmla="*/ 0 60000 65536"/>
                <a:gd name="T14" fmla="*/ 0 60000 65536"/>
                <a:gd name="T15" fmla="*/ 0 w 229"/>
                <a:gd name="T16" fmla="*/ 0 h 131"/>
                <a:gd name="T17" fmla="*/ 229 w 229"/>
                <a:gd name="T18" fmla="*/ 131 h 131"/>
              </a:gdLst>
              <a:ahLst/>
              <a:cxnLst>
                <a:cxn ang="T10">
                  <a:pos x="T0" y="T1"/>
                </a:cxn>
                <a:cxn ang="T11">
                  <a:pos x="T2" y="T3"/>
                </a:cxn>
                <a:cxn ang="T12">
                  <a:pos x="T4" y="T5"/>
                </a:cxn>
                <a:cxn ang="T13">
                  <a:pos x="T6" y="T7"/>
                </a:cxn>
                <a:cxn ang="T14">
                  <a:pos x="T8" y="T9"/>
                </a:cxn>
              </a:cxnLst>
              <a:rect l="T15" t="T16" r="T17" b="T18"/>
              <a:pathLst>
                <a:path w="229" h="131">
                  <a:moveTo>
                    <a:pt x="172" y="131"/>
                  </a:moveTo>
                  <a:lnTo>
                    <a:pt x="0" y="131"/>
                  </a:lnTo>
                  <a:lnTo>
                    <a:pt x="58" y="0"/>
                  </a:lnTo>
                  <a:lnTo>
                    <a:pt x="229" y="0"/>
                  </a:lnTo>
                  <a:lnTo>
                    <a:pt x="172" y="131"/>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9" name="Freeform 19"/>
            <p:cNvSpPr>
              <a:spLocks/>
            </p:cNvSpPr>
            <p:nvPr/>
          </p:nvSpPr>
          <p:spPr bwMode="auto">
            <a:xfrm>
              <a:off x="2304" y="3296"/>
              <a:ext cx="92" cy="53"/>
            </a:xfrm>
            <a:custGeom>
              <a:avLst/>
              <a:gdLst>
                <a:gd name="T0" fmla="*/ 2 w 229"/>
                <a:gd name="T1" fmla="*/ 0 h 131"/>
                <a:gd name="T2" fmla="*/ 0 w 229"/>
                <a:gd name="T3" fmla="*/ 3 h 131"/>
                <a:gd name="T4" fmla="*/ 4 w 229"/>
                <a:gd name="T5" fmla="*/ 3 h 131"/>
                <a:gd name="T6" fmla="*/ 6 w 229"/>
                <a:gd name="T7" fmla="*/ 0 h 131"/>
                <a:gd name="T8" fmla="*/ 2 w 229"/>
                <a:gd name="T9" fmla="*/ 0 h 131"/>
                <a:gd name="T10" fmla="*/ 0 60000 65536"/>
                <a:gd name="T11" fmla="*/ 0 60000 65536"/>
                <a:gd name="T12" fmla="*/ 0 60000 65536"/>
                <a:gd name="T13" fmla="*/ 0 60000 65536"/>
                <a:gd name="T14" fmla="*/ 0 60000 65536"/>
                <a:gd name="T15" fmla="*/ 0 w 229"/>
                <a:gd name="T16" fmla="*/ 0 h 131"/>
                <a:gd name="T17" fmla="*/ 229 w 229"/>
                <a:gd name="T18" fmla="*/ 131 h 131"/>
              </a:gdLst>
              <a:ahLst/>
              <a:cxnLst>
                <a:cxn ang="T10">
                  <a:pos x="T0" y="T1"/>
                </a:cxn>
                <a:cxn ang="T11">
                  <a:pos x="T2" y="T3"/>
                </a:cxn>
                <a:cxn ang="T12">
                  <a:pos x="T4" y="T5"/>
                </a:cxn>
                <a:cxn ang="T13">
                  <a:pos x="T6" y="T7"/>
                </a:cxn>
                <a:cxn ang="T14">
                  <a:pos x="T8" y="T9"/>
                </a:cxn>
              </a:cxnLst>
              <a:rect l="T15" t="T16" r="T17" b="T18"/>
              <a:pathLst>
                <a:path w="229" h="131">
                  <a:moveTo>
                    <a:pt x="58" y="0"/>
                  </a:moveTo>
                  <a:lnTo>
                    <a:pt x="0" y="131"/>
                  </a:lnTo>
                  <a:lnTo>
                    <a:pt x="172" y="131"/>
                  </a:lnTo>
                  <a:lnTo>
                    <a:pt x="229"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0" name="Freeform 20"/>
            <p:cNvSpPr>
              <a:spLocks/>
            </p:cNvSpPr>
            <p:nvPr/>
          </p:nvSpPr>
          <p:spPr bwMode="auto">
            <a:xfrm>
              <a:off x="2394" y="3375"/>
              <a:ext cx="48" cy="71"/>
            </a:xfrm>
            <a:custGeom>
              <a:avLst/>
              <a:gdLst>
                <a:gd name="T0" fmla="*/ 2 w 120"/>
                <a:gd name="T1" fmla="*/ 4 h 178"/>
                <a:gd name="T2" fmla="*/ 0 w 120"/>
                <a:gd name="T3" fmla="*/ 2 h 178"/>
                <a:gd name="T4" fmla="*/ 2 w 120"/>
                <a:gd name="T5" fmla="*/ 2 h 178"/>
                <a:gd name="T6" fmla="*/ 1 w 120"/>
                <a:gd name="T7" fmla="*/ 1 h 178"/>
                <a:gd name="T8" fmla="*/ 1 w 120"/>
                <a:gd name="T9" fmla="*/ 0 h 178"/>
                <a:gd name="T10" fmla="*/ 2 w 120"/>
                <a:gd name="T11" fmla="*/ 0 h 178"/>
                <a:gd name="T12" fmla="*/ 2 w 120"/>
                <a:gd name="T13" fmla="*/ 0 h 178"/>
                <a:gd name="T14" fmla="*/ 2 w 120"/>
                <a:gd name="T15" fmla="*/ 0 h 178"/>
                <a:gd name="T16" fmla="*/ 2 w 120"/>
                <a:gd name="T17" fmla="*/ 0 h 178"/>
                <a:gd name="T18" fmla="*/ 2 w 120"/>
                <a:gd name="T19" fmla="*/ 1 h 178"/>
                <a:gd name="T20" fmla="*/ 2 w 120"/>
                <a:gd name="T21" fmla="*/ 2 h 178"/>
                <a:gd name="T22" fmla="*/ 3 w 120"/>
                <a:gd name="T23" fmla="*/ 2 h 178"/>
                <a:gd name="T24" fmla="*/ 2 w 120"/>
                <a:gd name="T25" fmla="*/ 4 h 1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
                <a:gd name="T40" fmla="*/ 0 h 178"/>
                <a:gd name="T41" fmla="*/ 120 w 120"/>
                <a:gd name="T42" fmla="*/ 178 h 1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 h="178">
                  <a:moveTo>
                    <a:pt x="60" y="178"/>
                  </a:moveTo>
                  <a:lnTo>
                    <a:pt x="0" y="58"/>
                  </a:lnTo>
                  <a:lnTo>
                    <a:pt x="55" y="58"/>
                  </a:lnTo>
                  <a:lnTo>
                    <a:pt x="52" y="52"/>
                  </a:lnTo>
                  <a:lnTo>
                    <a:pt x="52" y="7"/>
                  </a:lnTo>
                  <a:lnTo>
                    <a:pt x="55" y="2"/>
                  </a:lnTo>
                  <a:lnTo>
                    <a:pt x="60" y="0"/>
                  </a:lnTo>
                  <a:lnTo>
                    <a:pt x="66" y="2"/>
                  </a:lnTo>
                  <a:lnTo>
                    <a:pt x="67" y="7"/>
                  </a:lnTo>
                  <a:lnTo>
                    <a:pt x="67" y="52"/>
                  </a:lnTo>
                  <a:lnTo>
                    <a:pt x="66" y="58"/>
                  </a:lnTo>
                  <a:lnTo>
                    <a:pt x="120" y="58"/>
                  </a:lnTo>
                  <a:lnTo>
                    <a:pt x="60"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1" name="Freeform 21"/>
            <p:cNvSpPr>
              <a:spLocks/>
            </p:cNvSpPr>
            <p:nvPr/>
          </p:nvSpPr>
          <p:spPr bwMode="auto">
            <a:xfrm>
              <a:off x="2415" y="3332"/>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3"/>
                  </a:lnTo>
                  <a:lnTo>
                    <a:pt x="0" y="8"/>
                  </a:lnTo>
                  <a:lnTo>
                    <a:pt x="3" y="3"/>
                  </a:lnTo>
                  <a:lnTo>
                    <a:pt x="8" y="0"/>
                  </a:lnTo>
                  <a:lnTo>
                    <a:pt x="14" y="3"/>
                  </a:lnTo>
                  <a:lnTo>
                    <a:pt x="15" y="8"/>
                  </a:lnTo>
                  <a:lnTo>
                    <a:pt x="15"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2" name="Freeform 22"/>
            <p:cNvSpPr>
              <a:spLocks/>
            </p:cNvSpPr>
            <p:nvPr/>
          </p:nvSpPr>
          <p:spPr bwMode="auto">
            <a:xfrm>
              <a:off x="2415" y="3291"/>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2"/>
                  </a:lnTo>
                  <a:lnTo>
                    <a:pt x="0" y="7"/>
                  </a:lnTo>
                  <a:lnTo>
                    <a:pt x="3" y="2"/>
                  </a:lnTo>
                  <a:lnTo>
                    <a:pt x="8" y="0"/>
                  </a:lnTo>
                  <a:lnTo>
                    <a:pt x="14" y="2"/>
                  </a:lnTo>
                  <a:lnTo>
                    <a:pt x="15" y="7"/>
                  </a:lnTo>
                  <a:lnTo>
                    <a:pt x="15"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3" name="Freeform 23"/>
            <p:cNvSpPr>
              <a:spLocks/>
            </p:cNvSpPr>
            <p:nvPr/>
          </p:nvSpPr>
          <p:spPr bwMode="auto">
            <a:xfrm>
              <a:off x="2415" y="3248"/>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3"/>
                  </a:lnTo>
                  <a:lnTo>
                    <a:pt x="0" y="8"/>
                  </a:lnTo>
                  <a:lnTo>
                    <a:pt x="3" y="3"/>
                  </a:lnTo>
                  <a:lnTo>
                    <a:pt x="8" y="0"/>
                  </a:lnTo>
                  <a:lnTo>
                    <a:pt x="14" y="3"/>
                  </a:lnTo>
                  <a:lnTo>
                    <a:pt x="15" y="8"/>
                  </a:lnTo>
                  <a:lnTo>
                    <a:pt x="15"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4" name="Freeform 24"/>
            <p:cNvSpPr>
              <a:spLocks/>
            </p:cNvSpPr>
            <p:nvPr/>
          </p:nvSpPr>
          <p:spPr bwMode="auto">
            <a:xfrm>
              <a:off x="2415" y="3207"/>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2"/>
                  </a:lnTo>
                  <a:lnTo>
                    <a:pt x="0" y="7"/>
                  </a:lnTo>
                  <a:lnTo>
                    <a:pt x="3" y="2"/>
                  </a:lnTo>
                  <a:lnTo>
                    <a:pt x="8" y="0"/>
                  </a:lnTo>
                  <a:lnTo>
                    <a:pt x="14" y="2"/>
                  </a:lnTo>
                  <a:lnTo>
                    <a:pt x="15" y="7"/>
                  </a:lnTo>
                  <a:lnTo>
                    <a:pt x="15"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5" name="Freeform 25"/>
            <p:cNvSpPr>
              <a:spLocks/>
            </p:cNvSpPr>
            <p:nvPr/>
          </p:nvSpPr>
          <p:spPr bwMode="auto">
            <a:xfrm>
              <a:off x="2415" y="3164"/>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3"/>
                  </a:lnTo>
                  <a:lnTo>
                    <a:pt x="0" y="8"/>
                  </a:lnTo>
                  <a:lnTo>
                    <a:pt x="3" y="3"/>
                  </a:lnTo>
                  <a:lnTo>
                    <a:pt x="8" y="0"/>
                  </a:lnTo>
                  <a:lnTo>
                    <a:pt x="14" y="3"/>
                  </a:lnTo>
                  <a:lnTo>
                    <a:pt x="15" y="8"/>
                  </a:lnTo>
                  <a:lnTo>
                    <a:pt x="15"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6" name="Freeform 26"/>
            <p:cNvSpPr>
              <a:spLocks/>
            </p:cNvSpPr>
            <p:nvPr/>
          </p:nvSpPr>
          <p:spPr bwMode="auto">
            <a:xfrm>
              <a:off x="2415" y="3123"/>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2"/>
                  </a:lnTo>
                  <a:lnTo>
                    <a:pt x="0" y="7"/>
                  </a:lnTo>
                  <a:lnTo>
                    <a:pt x="3" y="2"/>
                  </a:lnTo>
                  <a:lnTo>
                    <a:pt x="8" y="0"/>
                  </a:lnTo>
                  <a:lnTo>
                    <a:pt x="14" y="2"/>
                  </a:lnTo>
                  <a:lnTo>
                    <a:pt x="15" y="7"/>
                  </a:lnTo>
                  <a:lnTo>
                    <a:pt x="15"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7" name="Freeform 27"/>
            <p:cNvSpPr>
              <a:spLocks/>
            </p:cNvSpPr>
            <p:nvPr/>
          </p:nvSpPr>
          <p:spPr bwMode="auto">
            <a:xfrm>
              <a:off x="2398" y="3463"/>
              <a:ext cx="35" cy="35"/>
            </a:xfrm>
            <a:custGeom>
              <a:avLst/>
              <a:gdLst>
                <a:gd name="T0" fmla="*/ 2 w 88"/>
                <a:gd name="T1" fmla="*/ 1 h 87"/>
                <a:gd name="T2" fmla="*/ 1 w 88"/>
                <a:gd name="T3" fmla="*/ 2 h 87"/>
                <a:gd name="T4" fmla="*/ 1 w 88"/>
                <a:gd name="T5" fmla="*/ 2 h 87"/>
                <a:gd name="T6" fmla="*/ 0 w 88"/>
                <a:gd name="T7" fmla="*/ 1 h 87"/>
                <a:gd name="T8" fmla="*/ 0 w 88"/>
                <a:gd name="T9" fmla="*/ 1 h 87"/>
                <a:gd name="T10" fmla="*/ 1 w 88"/>
                <a:gd name="T11" fmla="*/ 0 h 87"/>
                <a:gd name="T12" fmla="*/ 1 w 88"/>
                <a:gd name="T13" fmla="*/ 0 h 87"/>
                <a:gd name="T14" fmla="*/ 2 w 88"/>
                <a:gd name="T15" fmla="*/ 1 h 87"/>
                <a:gd name="T16" fmla="*/ 2 w 88"/>
                <a:gd name="T17" fmla="*/ 1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88" y="47"/>
                  </a:moveTo>
                  <a:lnTo>
                    <a:pt x="45" y="87"/>
                  </a:lnTo>
                  <a:lnTo>
                    <a:pt x="41" y="87"/>
                  </a:lnTo>
                  <a:lnTo>
                    <a:pt x="0" y="44"/>
                  </a:lnTo>
                  <a:lnTo>
                    <a:pt x="0" y="40"/>
                  </a:lnTo>
                  <a:lnTo>
                    <a:pt x="45" y="0"/>
                  </a:lnTo>
                  <a:lnTo>
                    <a:pt x="48" y="0"/>
                  </a:lnTo>
                  <a:lnTo>
                    <a:pt x="88" y="44"/>
                  </a:lnTo>
                  <a:lnTo>
                    <a:pt x="88" y="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8" name="Freeform 28"/>
            <p:cNvSpPr>
              <a:spLocks/>
            </p:cNvSpPr>
            <p:nvPr/>
          </p:nvSpPr>
          <p:spPr bwMode="auto">
            <a:xfrm>
              <a:off x="2398" y="3463"/>
              <a:ext cx="35" cy="35"/>
            </a:xfrm>
            <a:custGeom>
              <a:avLst/>
              <a:gdLst>
                <a:gd name="T0" fmla="*/ 1 w 88"/>
                <a:gd name="T1" fmla="*/ 0 h 87"/>
                <a:gd name="T2" fmla="*/ 0 w 88"/>
                <a:gd name="T3" fmla="*/ 1 h 87"/>
                <a:gd name="T4" fmla="*/ 0 w 88"/>
                <a:gd name="T5" fmla="*/ 1 h 87"/>
                <a:gd name="T6" fmla="*/ 0 w 88"/>
                <a:gd name="T7" fmla="*/ 1 h 87"/>
                <a:gd name="T8" fmla="*/ 1 w 88"/>
                <a:gd name="T9" fmla="*/ 2 h 87"/>
                <a:gd name="T10" fmla="*/ 1 w 88"/>
                <a:gd name="T11" fmla="*/ 2 h 87"/>
                <a:gd name="T12" fmla="*/ 2 w 88"/>
                <a:gd name="T13" fmla="*/ 1 h 87"/>
                <a:gd name="T14" fmla="*/ 2 w 88"/>
                <a:gd name="T15" fmla="*/ 1 h 87"/>
                <a:gd name="T16" fmla="*/ 1 w 88"/>
                <a:gd name="T17" fmla="*/ 0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45" y="0"/>
                  </a:moveTo>
                  <a:lnTo>
                    <a:pt x="0" y="40"/>
                  </a:lnTo>
                  <a:lnTo>
                    <a:pt x="0" y="44"/>
                  </a:lnTo>
                  <a:lnTo>
                    <a:pt x="0" y="47"/>
                  </a:lnTo>
                  <a:lnTo>
                    <a:pt x="45" y="87"/>
                  </a:lnTo>
                  <a:lnTo>
                    <a:pt x="48" y="87"/>
                  </a:lnTo>
                  <a:lnTo>
                    <a:pt x="88" y="44"/>
                  </a:lnTo>
                  <a:lnTo>
                    <a:pt x="88" y="40"/>
                  </a:lnTo>
                  <a:lnTo>
                    <a:pt x="45"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9" name="Freeform 30"/>
            <p:cNvSpPr>
              <a:spLocks/>
            </p:cNvSpPr>
            <p:nvPr/>
          </p:nvSpPr>
          <p:spPr bwMode="auto">
            <a:xfrm>
              <a:off x="3087" y="3382"/>
              <a:ext cx="280" cy="192"/>
            </a:xfrm>
            <a:custGeom>
              <a:avLst/>
              <a:gdLst>
                <a:gd name="T0" fmla="*/ 14 w 700"/>
                <a:gd name="T1" fmla="*/ 0 h 480"/>
                <a:gd name="T2" fmla="*/ 14 w 700"/>
                <a:gd name="T3" fmla="*/ 3 h 480"/>
                <a:gd name="T4" fmla="*/ 0 w 700"/>
                <a:gd name="T5" fmla="*/ 3 h 480"/>
                <a:gd name="T6" fmla="*/ 0 w 700"/>
                <a:gd name="T7" fmla="*/ 9 h 480"/>
                <a:gd name="T8" fmla="*/ 14 w 700"/>
                <a:gd name="T9" fmla="*/ 9 h 480"/>
                <a:gd name="T10" fmla="*/ 14 w 700"/>
                <a:gd name="T11" fmla="*/ 12 h 480"/>
                <a:gd name="T12" fmla="*/ 18 w 700"/>
                <a:gd name="T13" fmla="*/ 6 h 480"/>
                <a:gd name="T14" fmla="*/ 14 w 700"/>
                <a:gd name="T15" fmla="*/ 0 h 480"/>
                <a:gd name="T16" fmla="*/ 0 60000 65536"/>
                <a:gd name="T17" fmla="*/ 0 60000 65536"/>
                <a:gd name="T18" fmla="*/ 0 60000 65536"/>
                <a:gd name="T19" fmla="*/ 0 60000 65536"/>
                <a:gd name="T20" fmla="*/ 0 60000 65536"/>
                <a:gd name="T21" fmla="*/ 0 60000 65536"/>
                <a:gd name="T22" fmla="*/ 0 60000 65536"/>
                <a:gd name="T23" fmla="*/ 0 60000 65536"/>
                <a:gd name="T24" fmla="*/ 0 w 700"/>
                <a:gd name="T25" fmla="*/ 0 h 480"/>
                <a:gd name="T26" fmla="*/ 700 w 700"/>
                <a:gd name="T27" fmla="*/ 480 h 4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0" h="480">
                  <a:moveTo>
                    <a:pt x="525" y="0"/>
                  </a:moveTo>
                  <a:lnTo>
                    <a:pt x="525" y="120"/>
                  </a:lnTo>
                  <a:lnTo>
                    <a:pt x="0" y="120"/>
                  </a:lnTo>
                  <a:lnTo>
                    <a:pt x="0" y="360"/>
                  </a:lnTo>
                  <a:lnTo>
                    <a:pt x="525" y="360"/>
                  </a:lnTo>
                  <a:lnTo>
                    <a:pt x="525" y="480"/>
                  </a:lnTo>
                  <a:lnTo>
                    <a:pt x="700" y="240"/>
                  </a:lnTo>
                  <a:lnTo>
                    <a:pt x="525"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0" name="Rectangle 31"/>
            <p:cNvSpPr>
              <a:spLocks/>
            </p:cNvSpPr>
            <p:nvPr/>
          </p:nvSpPr>
          <p:spPr bwMode="auto">
            <a:xfrm>
              <a:off x="2821" y="2669"/>
              <a:ext cx="2305" cy="36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
          <p:nvSpPr>
            <p:cNvPr id="44061" name="Rectangle 32"/>
            <p:cNvSpPr>
              <a:spLocks/>
            </p:cNvSpPr>
            <p:nvPr/>
          </p:nvSpPr>
          <p:spPr bwMode="auto">
            <a:xfrm>
              <a:off x="2805" y="2653"/>
              <a:ext cx="2305" cy="36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
          <p:nvSpPr>
            <p:cNvPr id="44062" name="Freeform 33"/>
            <p:cNvSpPr>
              <a:spLocks/>
            </p:cNvSpPr>
            <p:nvPr/>
          </p:nvSpPr>
          <p:spPr bwMode="auto">
            <a:xfrm>
              <a:off x="3552" y="3278"/>
              <a:ext cx="1190" cy="438"/>
            </a:xfrm>
            <a:custGeom>
              <a:avLst/>
              <a:gdLst>
                <a:gd name="T0" fmla="*/ 61 w 2975"/>
                <a:gd name="T1" fmla="*/ 28 h 1095"/>
                <a:gd name="T2" fmla="*/ 0 w 2975"/>
                <a:gd name="T3" fmla="*/ 28 h 1095"/>
                <a:gd name="T4" fmla="*/ 15 w 2975"/>
                <a:gd name="T5" fmla="*/ 0 h 1095"/>
                <a:gd name="T6" fmla="*/ 76 w 2975"/>
                <a:gd name="T7" fmla="*/ 0 h 1095"/>
                <a:gd name="T8" fmla="*/ 61 w 2975"/>
                <a:gd name="T9" fmla="*/ 28 h 1095"/>
                <a:gd name="T10" fmla="*/ 0 60000 65536"/>
                <a:gd name="T11" fmla="*/ 0 60000 65536"/>
                <a:gd name="T12" fmla="*/ 0 60000 65536"/>
                <a:gd name="T13" fmla="*/ 0 60000 65536"/>
                <a:gd name="T14" fmla="*/ 0 60000 65536"/>
                <a:gd name="T15" fmla="*/ 0 w 2975"/>
                <a:gd name="T16" fmla="*/ 0 h 1095"/>
                <a:gd name="T17" fmla="*/ 2975 w 2975"/>
                <a:gd name="T18" fmla="*/ 1095 h 1095"/>
              </a:gdLst>
              <a:ahLst/>
              <a:cxnLst>
                <a:cxn ang="T10">
                  <a:pos x="T0" y="T1"/>
                </a:cxn>
                <a:cxn ang="T11">
                  <a:pos x="T2" y="T3"/>
                </a:cxn>
                <a:cxn ang="T12">
                  <a:pos x="T4" y="T5"/>
                </a:cxn>
                <a:cxn ang="T13">
                  <a:pos x="T6" y="T7"/>
                </a:cxn>
                <a:cxn ang="T14">
                  <a:pos x="T8" y="T9"/>
                </a:cxn>
              </a:cxnLst>
              <a:rect l="T15" t="T16" r="T17" b="T18"/>
              <a:pathLst>
                <a:path w="2975" h="1095">
                  <a:moveTo>
                    <a:pt x="2380" y="1095"/>
                  </a:moveTo>
                  <a:lnTo>
                    <a:pt x="0" y="1095"/>
                  </a:lnTo>
                  <a:lnTo>
                    <a:pt x="594" y="0"/>
                  </a:lnTo>
                  <a:lnTo>
                    <a:pt x="2975" y="0"/>
                  </a:lnTo>
                  <a:lnTo>
                    <a:pt x="2380" y="1095"/>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3" name="Freeform 34"/>
            <p:cNvSpPr>
              <a:spLocks/>
            </p:cNvSpPr>
            <p:nvPr/>
          </p:nvSpPr>
          <p:spPr bwMode="auto">
            <a:xfrm>
              <a:off x="3802" y="3475"/>
              <a:ext cx="650" cy="24"/>
            </a:xfrm>
            <a:custGeom>
              <a:avLst/>
              <a:gdLst>
                <a:gd name="T0" fmla="*/ 41 w 1626"/>
                <a:gd name="T1" fmla="*/ 2 h 60"/>
                <a:gd name="T2" fmla="*/ 0 w 1626"/>
                <a:gd name="T3" fmla="*/ 2 h 60"/>
                <a:gd name="T4" fmla="*/ 1 w 1626"/>
                <a:gd name="T5" fmla="*/ 0 h 60"/>
                <a:gd name="T6" fmla="*/ 42 w 1626"/>
                <a:gd name="T7" fmla="*/ 0 h 60"/>
                <a:gd name="T8" fmla="*/ 41 w 1626"/>
                <a:gd name="T9" fmla="*/ 2 h 60"/>
                <a:gd name="T10" fmla="*/ 0 60000 65536"/>
                <a:gd name="T11" fmla="*/ 0 60000 65536"/>
                <a:gd name="T12" fmla="*/ 0 60000 65536"/>
                <a:gd name="T13" fmla="*/ 0 60000 65536"/>
                <a:gd name="T14" fmla="*/ 0 60000 65536"/>
                <a:gd name="T15" fmla="*/ 0 w 1626"/>
                <a:gd name="T16" fmla="*/ 0 h 60"/>
                <a:gd name="T17" fmla="*/ 1626 w 1626"/>
                <a:gd name="T18" fmla="*/ 60 h 60"/>
              </a:gdLst>
              <a:ahLst/>
              <a:cxnLst>
                <a:cxn ang="T10">
                  <a:pos x="T0" y="T1"/>
                </a:cxn>
                <a:cxn ang="T11">
                  <a:pos x="T2" y="T3"/>
                </a:cxn>
                <a:cxn ang="T12">
                  <a:pos x="T4" y="T5"/>
                </a:cxn>
                <a:cxn ang="T13">
                  <a:pos x="T6" y="T7"/>
                </a:cxn>
                <a:cxn ang="T14">
                  <a:pos x="T8" y="T9"/>
                </a:cxn>
              </a:cxnLst>
              <a:rect l="T15" t="T16" r="T17" b="T18"/>
              <a:pathLst>
                <a:path w="1626" h="60">
                  <a:moveTo>
                    <a:pt x="1590" y="60"/>
                  </a:moveTo>
                  <a:lnTo>
                    <a:pt x="0" y="60"/>
                  </a:lnTo>
                  <a:lnTo>
                    <a:pt x="36" y="0"/>
                  </a:lnTo>
                  <a:lnTo>
                    <a:pt x="1626" y="4"/>
                  </a:lnTo>
                  <a:lnTo>
                    <a:pt x="1590" y="6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4" name="Freeform 35"/>
            <p:cNvSpPr>
              <a:spLocks/>
            </p:cNvSpPr>
            <p:nvPr/>
          </p:nvSpPr>
          <p:spPr bwMode="auto">
            <a:xfrm>
              <a:off x="3993" y="3322"/>
              <a:ext cx="238" cy="363"/>
            </a:xfrm>
            <a:custGeom>
              <a:avLst/>
              <a:gdLst>
                <a:gd name="T0" fmla="*/ 2 w 595"/>
                <a:gd name="T1" fmla="*/ 23 h 908"/>
                <a:gd name="T2" fmla="*/ 0 w 595"/>
                <a:gd name="T3" fmla="*/ 23 h 908"/>
                <a:gd name="T4" fmla="*/ 14 w 595"/>
                <a:gd name="T5" fmla="*/ 0 h 908"/>
                <a:gd name="T6" fmla="*/ 15 w 595"/>
                <a:gd name="T7" fmla="*/ 0 h 908"/>
                <a:gd name="T8" fmla="*/ 2 w 595"/>
                <a:gd name="T9" fmla="*/ 23 h 908"/>
                <a:gd name="T10" fmla="*/ 0 60000 65536"/>
                <a:gd name="T11" fmla="*/ 0 60000 65536"/>
                <a:gd name="T12" fmla="*/ 0 60000 65536"/>
                <a:gd name="T13" fmla="*/ 0 60000 65536"/>
                <a:gd name="T14" fmla="*/ 0 60000 65536"/>
                <a:gd name="T15" fmla="*/ 0 w 595"/>
                <a:gd name="T16" fmla="*/ 0 h 908"/>
                <a:gd name="T17" fmla="*/ 595 w 595"/>
                <a:gd name="T18" fmla="*/ 908 h 908"/>
              </a:gdLst>
              <a:ahLst/>
              <a:cxnLst>
                <a:cxn ang="T10">
                  <a:pos x="T0" y="T1"/>
                </a:cxn>
                <a:cxn ang="T11">
                  <a:pos x="T2" y="T3"/>
                </a:cxn>
                <a:cxn ang="T12">
                  <a:pos x="T4" y="T5"/>
                </a:cxn>
                <a:cxn ang="T13">
                  <a:pos x="T6" y="T7"/>
                </a:cxn>
                <a:cxn ang="T14">
                  <a:pos x="T8" y="T9"/>
                </a:cxn>
              </a:cxnLst>
              <a:rect l="T15" t="T16" r="T17" b="T18"/>
              <a:pathLst>
                <a:path w="595" h="908">
                  <a:moveTo>
                    <a:pt x="55" y="908"/>
                  </a:moveTo>
                  <a:lnTo>
                    <a:pt x="0" y="908"/>
                  </a:lnTo>
                  <a:lnTo>
                    <a:pt x="535" y="0"/>
                  </a:lnTo>
                  <a:lnTo>
                    <a:pt x="595" y="0"/>
                  </a:lnTo>
                  <a:lnTo>
                    <a:pt x="55" y="90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5" name="Freeform 36"/>
            <p:cNvSpPr>
              <a:spLocks/>
            </p:cNvSpPr>
            <p:nvPr/>
          </p:nvSpPr>
          <p:spPr bwMode="auto">
            <a:xfrm>
              <a:off x="3993" y="3322"/>
              <a:ext cx="238" cy="363"/>
            </a:xfrm>
            <a:custGeom>
              <a:avLst/>
              <a:gdLst>
                <a:gd name="T0" fmla="*/ 0 w 595"/>
                <a:gd name="T1" fmla="*/ 23 h 908"/>
                <a:gd name="T2" fmla="*/ 2 w 595"/>
                <a:gd name="T3" fmla="*/ 23 h 908"/>
                <a:gd name="T4" fmla="*/ 15 w 595"/>
                <a:gd name="T5" fmla="*/ 0 h 908"/>
                <a:gd name="T6" fmla="*/ 14 w 595"/>
                <a:gd name="T7" fmla="*/ 0 h 908"/>
                <a:gd name="T8" fmla="*/ 0 w 595"/>
                <a:gd name="T9" fmla="*/ 23 h 908"/>
                <a:gd name="T10" fmla="*/ 0 60000 65536"/>
                <a:gd name="T11" fmla="*/ 0 60000 65536"/>
                <a:gd name="T12" fmla="*/ 0 60000 65536"/>
                <a:gd name="T13" fmla="*/ 0 60000 65536"/>
                <a:gd name="T14" fmla="*/ 0 60000 65536"/>
                <a:gd name="T15" fmla="*/ 0 w 595"/>
                <a:gd name="T16" fmla="*/ 0 h 908"/>
                <a:gd name="T17" fmla="*/ 595 w 595"/>
                <a:gd name="T18" fmla="*/ 908 h 908"/>
              </a:gdLst>
              <a:ahLst/>
              <a:cxnLst>
                <a:cxn ang="T10">
                  <a:pos x="T0" y="T1"/>
                </a:cxn>
                <a:cxn ang="T11">
                  <a:pos x="T2" y="T3"/>
                </a:cxn>
                <a:cxn ang="T12">
                  <a:pos x="T4" y="T5"/>
                </a:cxn>
                <a:cxn ang="T13">
                  <a:pos x="T6" y="T7"/>
                </a:cxn>
                <a:cxn ang="T14">
                  <a:pos x="T8" y="T9"/>
                </a:cxn>
              </a:cxnLst>
              <a:rect l="T15" t="T16" r="T17" b="T18"/>
              <a:pathLst>
                <a:path w="595" h="908">
                  <a:moveTo>
                    <a:pt x="0" y="908"/>
                  </a:moveTo>
                  <a:lnTo>
                    <a:pt x="55" y="908"/>
                  </a:lnTo>
                  <a:lnTo>
                    <a:pt x="595" y="0"/>
                  </a:lnTo>
                  <a:lnTo>
                    <a:pt x="535" y="0"/>
                  </a:lnTo>
                  <a:lnTo>
                    <a:pt x="0" y="908"/>
                  </a:lnTo>
                  <a:close/>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6" name="Freeform 37"/>
            <p:cNvSpPr>
              <a:spLocks/>
            </p:cNvSpPr>
            <p:nvPr/>
          </p:nvSpPr>
          <p:spPr bwMode="auto">
            <a:xfrm>
              <a:off x="4227" y="3461"/>
              <a:ext cx="92" cy="51"/>
            </a:xfrm>
            <a:custGeom>
              <a:avLst/>
              <a:gdLst>
                <a:gd name="T0" fmla="*/ 4 w 231"/>
                <a:gd name="T1" fmla="*/ 3 h 129"/>
                <a:gd name="T2" fmla="*/ 0 w 231"/>
                <a:gd name="T3" fmla="*/ 3 h 129"/>
                <a:gd name="T4" fmla="*/ 2 w 231"/>
                <a:gd name="T5" fmla="*/ 0 h 129"/>
                <a:gd name="T6" fmla="*/ 6 w 231"/>
                <a:gd name="T7" fmla="*/ 0 h 129"/>
                <a:gd name="T8" fmla="*/ 4 w 231"/>
                <a:gd name="T9" fmla="*/ 3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173" y="129"/>
                  </a:moveTo>
                  <a:lnTo>
                    <a:pt x="0" y="129"/>
                  </a:lnTo>
                  <a:lnTo>
                    <a:pt x="58" y="0"/>
                  </a:lnTo>
                  <a:lnTo>
                    <a:pt x="231" y="0"/>
                  </a:lnTo>
                  <a:lnTo>
                    <a:pt x="173" y="12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7" name="Freeform 38"/>
            <p:cNvSpPr>
              <a:spLocks/>
            </p:cNvSpPr>
            <p:nvPr/>
          </p:nvSpPr>
          <p:spPr bwMode="auto">
            <a:xfrm>
              <a:off x="4227" y="3461"/>
              <a:ext cx="92" cy="51"/>
            </a:xfrm>
            <a:custGeom>
              <a:avLst/>
              <a:gdLst>
                <a:gd name="T0" fmla="*/ 2 w 231"/>
                <a:gd name="T1" fmla="*/ 0 h 129"/>
                <a:gd name="T2" fmla="*/ 0 w 231"/>
                <a:gd name="T3" fmla="*/ 3 h 129"/>
                <a:gd name="T4" fmla="*/ 4 w 231"/>
                <a:gd name="T5" fmla="*/ 3 h 129"/>
                <a:gd name="T6" fmla="*/ 6 w 231"/>
                <a:gd name="T7" fmla="*/ 0 h 129"/>
                <a:gd name="T8" fmla="*/ 2 w 231"/>
                <a:gd name="T9" fmla="*/ 0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58" y="0"/>
                  </a:moveTo>
                  <a:lnTo>
                    <a:pt x="0" y="129"/>
                  </a:lnTo>
                  <a:lnTo>
                    <a:pt x="173" y="129"/>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8" name="Freeform 39"/>
            <p:cNvSpPr>
              <a:spLocks/>
            </p:cNvSpPr>
            <p:nvPr/>
          </p:nvSpPr>
          <p:spPr bwMode="auto">
            <a:xfrm>
              <a:off x="4407" y="3461"/>
              <a:ext cx="92" cy="51"/>
            </a:xfrm>
            <a:custGeom>
              <a:avLst/>
              <a:gdLst>
                <a:gd name="T0" fmla="*/ 4 w 231"/>
                <a:gd name="T1" fmla="*/ 3 h 129"/>
                <a:gd name="T2" fmla="*/ 0 w 231"/>
                <a:gd name="T3" fmla="*/ 3 h 129"/>
                <a:gd name="T4" fmla="*/ 2 w 231"/>
                <a:gd name="T5" fmla="*/ 0 h 129"/>
                <a:gd name="T6" fmla="*/ 6 w 231"/>
                <a:gd name="T7" fmla="*/ 0 h 129"/>
                <a:gd name="T8" fmla="*/ 4 w 231"/>
                <a:gd name="T9" fmla="*/ 3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173" y="129"/>
                  </a:moveTo>
                  <a:lnTo>
                    <a:pt x="0" y="129"/>
                  </a:lnTo>
                  <a:lnTo>
                    <a:pt x="58" y="0"/>
                  </a:lnTo>
                  <a:lnTo>
                    <a:pt x="231" y="0"/>
                  </a:lnTo>
                  <a:lnTo>
                    <a:pt x="173" y="12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9" name="Freeform 40"/>
            <p:cNvSpPr>
              <a:spLocks/>
            </p:cNvSpPr>
            <p:nvPr/>
          </p:nvSpPr>
          <p:spPr bwMode="auto">
            <a:xfrm>
              <a:off x="4407" y="3461"/>
              <a:ext cx="92" cy="51"/>
            </a:xfrm>
            <a:custGeom>
              <a:avLst/>
              <a:gdLst>
                <a:gd name="T0" fmla="*/ 2 w 231"/>
                <a:gd name="T1" fmla="*/ 0 h 129"/>
                <a:gd name="T2" fmla="*/ 0 w 231"/>
                <a:gd name="T3" fmla="*/ 3 h 129"/>
                <a:gd name="T4" fmla="*/ 4 w 231"/>
                <a:gd name="T5" fmla="*/ 3 h 129"/>
                <a:gd name="T6" fmla="*/ 6 w 231"/>
                <a:gd name="T7" fmla="*/ 0 h 129"/>
                <a:gd name="T8" fmla="*/ 2 w 231"/>
                <a:gd name="T9" fmla="*/ 0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58" y="0"/>
                  </a:moveTo>
                  <a:lnTo>
                    <a:pt x="0" y="129"/>
                  </a:lnTo>
                  <a:lnTo>
                    <a:pt x="173" y="129"/>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0" name="Freeform 41"/>
            <p:cNvSpPr>
              <a:spLocks/>
            </p:cNvSpPr>
            <p:nvPr/>
          </p:nvSpPr>
          <p:spPr bwMode="auto">
            <a:xfrm>
              <a:off x="3971" y="3637"/>
              <a:ext cx="92" cy="52"/>
            </a:xfrm>
            <a:custGeom>
              <a:avLst/>
              <a:gdLst>
                <a:gd name="T0" fmla="*/ 4 w 229"/>
                <a:gd name="T1" fmla="*/ 3 h 130"/>
                <a:gd name="T2" fmla="*/ 0 w 229"/>
                <a:gd name="T3" fmla="*/ 3 h 130"/>
                <a:gd name="T4" fmla="*/ 2 w 229"/>
                <a:gd name="T5" fmla="*/ 0 h 130"/>
                <a:gd name="T6" fmla="*/ 6 w 229"/>
                <a:gd name="T7" fmla="*/ 0 h 130"/>
                <a:gd name="T8" fmla="*/ 4 w 229"/>
                <a:gd name="T9" fmla="*/ 3 h 130"/>
                <a:gd name="T10" fmla="*/ 0 60000 65536"/>
                <a:gd name="T11" fmla="*/ 0 60000 65536"/>
                <a:gd name="T12" fmla="*/ 0 60000 65536"/>
                <a:gd name="T13" fmla="*/ 0 60000 65536"/>
                <a:gd name="T14" fmla="*/ 0 60000 65536"/>
                <a:gd name="T15" fmla="*/ 0 w 229"/>
                <a:gd name="T16" fmla="*/ 0 h 130"/>
                <a:gd name="T17" fmla="*/ 229 w 229"/>
                <a:gd name="T18" fmla="*/ 130 h 130"/>
              </a:gdLst>
              <a:ahLst/>
              <a:cxnLst>
                <a:cxn ang="T10">
                  <a:pos x="T0" y="T1"/>
                </a:cxn>
                <a:cxn ang="T11">
                  <a:pos x="T2" y="T3"/>
                </a:cxn>
                <a:cxn ang="T12">
                  <a:pos x="T4" y="T5"/>
                </a:cxn>
                <a:cxn ang="T13">
                  <a:pos x="T6" y="T7"/>
                </a:cxn>
                <a:cxn ang="T14">
                  <a:pos x="T8" y="T9"/>
                </a:cxn>
              </a:cxnLst>
              <a:rect l="T15" t="T16" r="T17" b="T18"/>
              <a:pathLst>
                <a:path w="229" h="130">
                  <a:moveTo>
                    <a:pt x="171" y="130"/>
                  </a:moveTo>
                  <a:lnTo>
                    <a:pt x="0" y="130"/>
                  </a:lnTo>
                  <a:lnTo>
                    <a:pt x="56" y="0"/>
                  </a:lnTo>
                  <a:lnTo>
                    <a:pt x="229" y="0"/>
                  </a:lnTo>
                  <a:lnTo>
                    <a:pt x="171"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1" name="Freeform 42"/>
            <p:cNvSpPr>
              <a:spLocks/>
            </p:cNvSpPr>
            <p:nvPr/>
          </p:nvSpPr>
          <p:spPr bwMode="auto">
            <a:xfrm>
              <a:off x="3971" y="3637"/>
              <a:ext cx="92" cy="52"/>
            </a:xfrm>
            <a:custGeom>
              <a:avLst/>
              <a:gdLst>
                <a:gd name="T0" fmla="*/ 2 w 229"/>
                <a:gd name="T1" fmla="*/ 0 h 130"/>
                <a:gd name="T2" fmla="*/ 0 w 229"/>
                <a:gd name="T3" fmla="*/ 3 h 130"/>
                <a:gd name="T4" fmla="*/ 4 w 229"/>
                <a:gd name="T5" fmla="*/ 3 h 130"/>
                <a:gd name="T6" fmla="*/ 6 w 229"/>
                <a:gd name="T7" fmla="*/ 0 h 130"/>
                <a:gd name="T8" fmla="*/ 2 w 229"/>
                <a:gd name="T9" fmla="*/ 0 h 130"/>
                <a:gd name="T10" fmla="*/ 0 60000 65536"/>
                <a:gd name="T11" fmla="*/ 0 60000 65536"/>
                <a:gd name="T12" fmla="*/ 0 60000 65536"/>
                <a:gd name="T13" fmla="*/ 0 60000 65536"/>
                <a:gd name="T14" fmla="*/ 0 60000 65536"/>
                <a:gd name="T15" fmla="*/ 0 w 229"/>
                <a:gd name="T16" fmla="*/ 0 h 130"/>
                <a:gd name="T17" fmla="*/ 229 w 229"/>
                <a:gd name="T18" fmla="*/ 130 h 130"/>
              </a:gdLst>
              <a:ahLst/>
              <a:cxnLst>
                <a:cxn ang="T10">
                  <a:pos x="T0" y="T1"/>
                </a:cxn>
                <a:cxn ang="T11">
                  <a:pos x="T2" y="T3"/>
                </a:cxn>
                <a:cxn ang="T12">
                  <a:pos x="T4" y="T5"/>
                </a:cxn>
                <a:cxn ang="T13">
                  <a:pos x="T6" y="T7"/>
                </a:cxn>
                <a:cxn ang="T14">
                  <a:pos x="T8" y="T9"/>
                </a:cxn>
              </a:cxnLst>
              <a:rect l="T15" t="T16" r="T17" b="T18"/>
              <a:pathLst>
                <a:path w="229" h="130">
                  <a:moveTo>
                    <a:pt x="56" y="0"/>
                  </a:moveTo>
                  <a:lnTo>
                    <a:pt x="0" y="130"/>
                  </a:lnTo>
                  <a:lnTo>
                    <a:pt x="171" y="130"/>
                  </a:lnTo>
                  <a:lnTo>
                    <a:pt x="229" y="0"/>
                  </a:lnTo>
                  <a:lnTo>
                    <a:pt x="56"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2" name="Freeform 43"/>
            <p:cNvSpPr>
              <a:spLocks/>
            </p:cNvSpPr>
            <p:nvPr/>
          </p:nvSpPr>
          <p:spPr bwMode="auto">
            <a:xfrm>
              <a:off x="3759" y="3461"/>
              <a:ext cx="92" cy="51"/>
            </a:xfrm>
            <a:custGeom>
              <a:avLst/>
              <a:gdLst>
                <a:gd name="T0" fmla="*/ 4 w 231"/>
                <a:gd name="T1" fmla="*/ 3 h 129"/>
                <a:gd name="T2" fmla="*/ 0 w 231"/>
                <a:gd name="T3" fmla="*/ 3 h 129"/>
                <a:gd name="T4" fmla="*/ 2 w 231"/>
                <a:gd name="T5" fmla="*/ 0 h 129"/>
                <a:gd name="T6" fmla="*/ 6 w 231"/>
                <a:gd name="T7" fmla="*/ 0 h 129"/>
                <a:gd name="T8" fmla="*/ 4 w 231"/>
                <a:gd name="T9" fmla="*/ 3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173" y="129"/>
                  </a:moveTo>
                  <a:lnTo>
                    <a:pt x="0" y="129"/>
                  </a:lnTo>
                  <a:lnTo>
                    <a:pt x="58" y="0"/>
                  </a:lnTo>
                  <a:lnTo>
                    <a:pt x="231" y="0"/>
                  </a:lnTo>
                  <a:lnTo>
                    <a:pt x="173" y="12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3" name="Freeform 44"/>
            <p:cNvSpPr>
              <a:spLocks/>
            </p:cNvSpPr>
            <p:nvPr/>
          </p:nvSpPr>
          <p:spPr bwMode="auto">
            <a:xfrm>
              <a:off x="3759" y="3461"/>
              <a:ext cx="92" cy="51"/>
            </a:xfrm>
            <a:custGeom>
              <a:avLst/>
              <a:gdLst>
                <a:gd name="T0" fmla="*/ 2 w 231"/>
                <a:gd name="T1" fmla="*/ 0 h 129"/>
                <a:gd name="T2" fmla="*/ 0 w 231"/>
                <a:gd name="T3" fmla="*/ 3 h 129"/>
                <a:gd name="T4" fmla="*/ 4 w 231"/>
                <a:gd name="T5" fmla="*/ 3 h 129"/>
                <a:gd name="T6" fmla="*/ 6 w 231"/>
                <a:gd name="T7" fmla="*/ 0 h 129"/>
                <a:gd name="T8" fmla="*/ 2 w 231"/>
                <a:gd name="T9" fmla="*/ 0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58" y="0"/>
                  </a:moveTo>
                  <a:lnTo>
                    <a:pt x="0" y="129"/>
                  </a:lnTo>
                  <a:lnTo>
                    <a:pt x="173" y="129"/>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4" name="Freeform 46"/>
            <p:cNvSpPr>
              <a:spLocks/>
            </p:cNvSpPr>
            <p:nvPr/>
          </p:nvSpPr>
          <p:spPr bwMode="auto">
            <a:xfrm>
              <a:off x="4163" y="3305"/>
              <a:ext cx="92" cy="51"/>
            </a:xfrm>
            <a:custGeom>
              <a:avLst/>
              <a:gdLst>
                <a:gd name="T0" fmla="*/ 2 w 229"/>
                <a:gd name="T1" fmla="*/ 0 h 129"/>
                <a:gd name="T2" fmla="*/ 0 w 229"/>
                <a:gd name="T3" fmla="*/ 3 h 129"/>
                <a:gd name="T4" fmla="*/ 4 w 229"/>
                <a:gd name="T5" fmla="*/ 3 h 129"/>
                <a:gd name="T6" fmla="*/ 6 w 229"/>
                <a:gd name="T7" fmla="*/ 0 h 129"/>
                <a:gd name="T8" fmla="*/ 2 w 229"/>
                <a:gd name="T9" fmla="*/ 0 h 129"/>
                <a:gd name="T10" fmla="*/ 0 60000 65536"/>
                <a:gd name="T11" fmla="*/ 0 60000 65536"/>
                <a:gd name="T12" fmla="*/ 0 60000 65536"/>
                <a:gd name="T13" fmla="*/ 0 60000 65536"/>
                <a:gd name="T14" fmla="*/ 0 60000 65536"/>
                <a:gd name="T15" fmla="*/ 0 w 229"/>
                <a:gd name="T16" fmla="*/ 0 h 129"/>
                <a:gd name="T17" fmla="*/ 229 w 229"/>
                <a:gd name="T18" fmla="*/ 129 h 129"/>
              </a:gdLst>
              <a:ahLst/>
              <a:cxnLst>
                <a:cxn ang="T10">
                  <a:pos x="T0" y="T1"/>
                </a:cxn>
                <a:cxn ang="T11">
                  <a:pos x="T2" y="T3"/>
                </a:cxn>
                <a:cxn ang="T12">
                  <a:pos x="T4" y="T5"/>
                </a:cxn>
                <a:cxn ang="T13">
                  <a:pos x="T6" y="T7"/>
                </a:cxn>
                <a:cxn ang="T14">
                  <a:pos x="T8" y="T9"/>
                </a:cxn>
              </a:cxnLst>
              <a:rect l="T15" t="T16" r="T17" b="T18"/>
              <a:pathLst>
                <a:path w="229" h="129">
                  <a:moveTo>
                    <a:pt x="56" y="0"/>
                  </a:moveTo>
                  <a:lnTo>
                    <a:pt x="0" y="129"/>
                  </a:lnTo>
                  <a:lnTo>
                    <a:pt x="171" y="129"/>
                  </a:lnTo>
                  <a:lnTo>
                    <a:pt x="229" y="0"/>
                  </a:lnTo>
                  <a:lnTo>
                    <a:pt x="56"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5" name="Freeform 47"/>
            <p:cNvSpPr>
              <a:spLocks/>
            </p:cNvSpPr>
            <p:nvPr/>
          </p:nvSpPr>
          <p:spPr bwMode="auto">
            <a:xfrm>
              <a:off x="7" y="2916"/>
              <a:ext cx="1190" cy="438"/>
            </a:xfrm>
            <a:custGeom>
              <a:avLst/>
              <a:gdLst>
                <a:gd name="T0" fmla="*/ 61 w 2975"/>
                <a:gd name="T1" fmla="*/ 28 h 1095"/>
                <a:gd name="T2" fmla="*/ 0 w 2975"/>
                <a:gd name="T3" fmla="*/ 28 h 1095"/>
                <a:gd name="T4" fmla="*/ 15 w 2975"/>
                <a:gd name="T5" fmla="*/ 0 h 1095"/>
                <a:gd name="T6" fmla="*/ 76 w 2975"/>
                <a:gd name="T7" fmla="*/ 0 h 1095"/>
                <a:gd name="T8" fmla="*/ 61 w 2975"/>
                <a:gd name="T9" fmla="*/ 28 h 1095"/>
                <a:gd name="T10" fmla="*/ 0 60000 65536"/>
                <a:gd name="T11" fmla="*/ 0 60000 65536"/>
                <a:gd name="T12" fmla="*/ 0 60000 65536"/>
                <a:gd name="T13" fmla="*/ 0 60000 65536"/>
                <a:gd name="T14" fmla="*/ 0 60000 65536"/>
                <a:gd name="T15" fmla="*/ 0 w 2975"/>
                <a:gd name="T16" fmla="*/ 0 h 1095"/>
                <a:gd name="T17" fmla="*/ 2975 w 2975"/>
                <a:gd name="T18" fmla="*/ 1095 h 1095"/>
              </a:gdLst>
              <a:ahLst/>
              <a:cxnLst>
                <a:cxn ang="T10">
                  <a:pos x="T0" y="T1"/>
                </a:cxn>
                <a:cxn ang="T11">
                  <a:pos x="T2" y="T3"/>
                </a:cxn>
                <a:cxn ang="T12">
                  <a:pos x="T4" y="T5"/>
                </a:cxn>
                <a:cxn ang="T13">
                  <a:pos x="T6" y="T7"/>
                </a:cxn>
                <a:cxn ang="T14">
                  <a:pos x="T8" y="T9"/>
                </a:cxn>
              </a:cxnLst>
              <a:rect l="T15" t="T16" r="T17" b="T18"/>
              <a:pathLst>
                <a:path w="2975" h="1095">
                  <a:moveTo>
                    <a:pt x="2381" y="1095"/>
                  </a:moveTo>
                  <a:lnTo>
                    <a:pt x="0" y="1095"/>
                  </a:lnTo>
                  <a:lnTo>
                    <a:pt x="595" y="0"/>
                  </a:lnTo>
                  <a:lnTo>
                    <a:pt x="2975" y="0"/>
                  </a:lnTo>
                  <a:lnTo>
                    <a:pt x="2381" y="1095"/>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6" name="Freeform 48"/>
            <p:cNvSpPr>
              <a:spLocks/>
            </p:cNvSpPr>
            <p:nvPr/>
          </p:nvSpPr>
          <p:spPr bwMode="auto">
            <a:xfrm>
              <a:off x="682" y="3099"/>
              <a:ext cx="92" cy="52"/>
            </a:xfrm>
            <a:custGeom>
              <a:avLst/>
              <a:gdLst>
                <a:gd name="T0" fmla="*/ 4 w 231"/>
                <a:gd name="T1" fmla="*/ 3 h 130"/>
                <a:gd name="T2" fmla="*/ 0 w 231"/>
                <a:gd name="T3" fmla="*/ 3 h 130"/>
                <a:gd name="T4" fmla="*/ 2 w 231"/>
                <a:gd name="T5" fmla="*/ 0 h 130"/>
                <a:gd name="T6" fmla="*/ 6 w 231"/>
                <a:gd name="T7" fmla="*/ 0 h 130"/>
                <a:gd name="T8" fmla="*/ 4 w 231"/>
                <a:gd name="T9" fmla="*/ 3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173" y="130"/>
                  </a:moveTo>
                  <a:lnTo>
                    <a:pt x="0" y="130"/>
                  </a:lnTo>
                  <a:lnTo>
                    <a:pt x="58" y="0"/>
                  </a:lnTo>
                  <a:lnTo>
                    <a:pt x="231" y="0"/>
                  </a:lnTo>
                  <a:lnTo>
                    <a:pt x="173"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7" name="Freeform 49"/>
            <p:cNvSpPr>
              <a:spLocks/>
            </p:cNvSpPr>
            <p:nvPr/>
          </p:nvSpPr>
          <p:spPr bwMode="auto">
            <a:xfrm>
              <a:off x="682" y="3099"/>
              <a:ext cx="92" cy="52"/>
            </a:xfrm>
            <a:custGeom>
              <a:avLst/>
              <a:gdLst>
                <a:gd name="T0" fmla="*/ 2 w 231"/>
                <a:gd name="T1" fmla="*/ 0 h 130"/>
                <a:gd name="T2" fmla="*/ 0 w 231"/>
                <a:gd name="T3" fmla="*/ 3 h 130"/>
                <a:gd name="T4" fmla="*/ 4 w 231"/>
                <a:gd name="T5" fmla="*/ 3 h 130"/>
                <a:gd name="T6" fmla="*/ 6 w 231"/>
                <a:gd name="T7" fmla="*/ 0 h 130"/>
                <a:gd name="T8" fmla="*/ 2 w 231"/>
                <a:gd name="T9" fmla="*/ 0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58" y="0"/>
                  </a:moveTo>
                  <a:lnTo>
                    <a:pt x="0" y="130"/>
                  </a:lnTo>
                  <a:lnTo>
                    <a:pt x="173" y="130"/>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8" name="Freeform 50"/>
            <p:cNvSpPr>
              <a:spLocks/>
            </p:cNvSpPr>
            <p:nvPr/>
          </p:nvSpPr>
          <p:spPr bwMode="auto">
            <a:xfrm>
              <a:off x="862" y="3099"/>
              <a:ext cx="92" cy="52"/>
            </a:xfrm>
            <a:custGeom>
              <a:avLst/>
              <a:gdLst>
                <a:gd name="T0" fmla="*/ 4 w 231"/>
                <a:gd name="T1" fmla="*/ 3 h 130"/>
                <a:gd name="T2" fmla="*/ 0 w 231"/>
                <a:gd name="T3" fmla="*/ 3 h 130"/>
                <a:gd name="T4" fmla="*/ 2 w 231"/>
                <a:gd name="T5" fmla="*/ 0 h 130"/>
                <a:gd name="T6" fmla="*/ 6 w 231"/>
                <a:gd name="T7" fmla="*/ 0 h 130"/>
                <a:gd name="T8" fmla="*/ 4 w 231"/>
                <a:gd name="T9" fmla="*/ 3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173" y="130"/>
                  </a:moveTo>
                  <a:lnTo>
                    <a:pt x="0" y="130"/>
                  </a:lnTo>
                  <a:lnTo>
                    <a:pt x="58" y="0"/>
                  </a:lnTo>
                  <a:lnTo>
                    <a:pt x="231" y="0"/>
                  </a:lnTo>
                  <a:lnTo>
                    <a:pt x="173"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9" name="Freeform 51"/>
            <p:cNvSpPr>
              <a:spLocks/>
            </p:cNvSpPr>
            <p:nvPr/>
          </p:nvSpPr>
          <p:spPr bwMode="auto">
            <a:xfrm>
              <a:off x="862" y="3099"/>
              <a:ext cx="92" cy="52"/>
            </a:xfrm>
            <a:custGeom>
              <a:avLst/>
              <a:gdLst>
                <a:gd name="T0" fmla="*/ 2 w 231"/>
                <a:gd name="T1" fmla="*/ 0 h 130"/>
                <a:gd name="T2" fmla="*/ 0 w 231"/>
                <a:gd name="T3" fmla="*/ 3 h 130"/>
                <a:gd name="T4" fmla="*/ 4 w 231"/>
                <a:gd name="T5" fmla="*/ 3 h 130"/>
                <a:gd name="T6" fmla="*/ 6 w 231"/>
                <a:gd name="T7" fmla="*/ 0 h 130"/>
                <a:gd name="T8" fmla="*/ 2 w 231"/>
                <a:gd name="T9" fmla="*/ 0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58" y="0"/>
                  </a:moveTo>
                  <a:lnTo>
                    <a:pt x="0" y="130"/>
                  </a:lnTo>
                  <a:lnTo>
                    <a:pt x="173" y="130"/>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0" name="Freeform 52"/>
            <p:cNvSpPr>
              <a:spLocks/>
            </p:cNvSpPr>
            <p:nvPr/>
          </p:nvSpPr>
          <p:spPr bwMode="auto">
            <a:xfrm>
              <a:off x="426" y="3274"/>
              <a:ext cx="92" cy="53"/>
            </a:xfrm>
            <a:custGeom>
              <a:avLst/>
              <a:gdLst>
                <a:gd name="T0" fmla="*/ 4 w 230"/>
                <a:gd name="T1" fmla="*/ 3 h 131"/>
                <a:gd name="T2" fmla="*/ 0 w 230"/>
                <a:gd name="T3" fmla="*/ 3 h 131"/>
                <a:gd name="T4" fmla="*/ 2 w 230"/>
                <a:gd name="T5" fmla="*/ 0 h 131"/>
                <a:gd name="T6" fmla="*/ 6 w 230"/>
                <a:gd name="T7" fmla="*/ 0 h 131"/>
                <a:gd name="T8" fmla="*/ 4 w 230"/>
                <a:gd name="T9" fmla="*/ 3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172" y="131"/>
                  </a:moveTo>
                  <a:lnTo>
                    <a:pt x="0" y="131"/>
                  </a:lnTo>
                  <a:lnTo>
                    <a:pt x="57" y="0"/>
                  </a:lnTo>
                  <a:lnTo>
                    <a:pt x="230" y="0"/>
                  </a:lnTo>
                  <a:lnTo>
                    <a:pt x="172" y="131"/>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1" name="Freeform 53"/>
            <p:cNvSpPr>
              <a:spLocks/>
            </p:cNvSpPr>
            <p:nvPr/>
          </p:nvSpPr>
          <p:spPr bwMode="auto">
            <a:xfrm>
              <a:off x="426" y="3274"/>
              <a:ext cx="92" cy="53"/>
            </a:xfrm>
            <a:custGeom>
              <a:avLst/>
              <a:gdLst>
                <a:gd name="T0" fmla="*/ 2 w 230"/>
                <a:gd name="T1" fmla="*/ 0 h 131"/>
                <a:gd name="T2" fmla="*/ 0 w 230"/>
                <a:gd name="T3" fmla="*/ 3 h 131"/>
                <a:gd name="T4" fmla="*/ 4 w 230"/>
                <a:gd name="T5" fmla="*/ 3 h 131"/>
                <a:gd name="T6" fmla="*/ 6 w 230"/>
                <a:gd name="T7" fmla="*/ 0 h 131"/>
                <a:gd name="T8" fmla="*/ 2 w 230"/>
                <a:gd name="T9" fmla="*/ 0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57" y="0"/>
                  </a:moveTo>
                  <a:lnTo>
                    <a:pt x="0" y="131"/>
                  </a:lnTo>
                  <a:lnTo>
                    <a:pt x="172" y="131"/>
                  </a:lnTo>
                  <a:lnTo>
                    <a:pt x="230" y="0"/>
                  </a:lnTo>
                  <a:lnTo>
                    <a:pt x="57"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2" name="Freeform 54"/>
            <p:cNvSpPr>
              <a:spLocks/>
            </p:cNvSpPr>
            <p:nvPr/>
          </p:nvSpPr>
          <p:spPr bwMode="auto">
            <a:xfrm>
              <a:off x="214" y="3099"/>
              <a:ext cx="92" cy="52"/>
            </a:xfrm>
            <a:custGeom>
              <a:avLst/>
              <a:gdLst>
                <a:gd name="T0" fmla="*/ 4 w 231"/>
                <a:gd name="T1" fmla="*/ 3 h 130"/>
                <a:gd name="T2" fmla="*/ 0 w 231"/>
                <a:gd name="T3" fmla="*/ 3 h 130"/>
                <a:gd name="T4" fmla="*/ 2 w 231"/>
                <a:gd name="T5" fmla="*/ 0 h 130"/>
                <a:gd name="T6" fmla="*/ 6 w 231"/>
                <a:gd name="T7" fmla="*/ 0 h 130"/>
                <a:gd name="T8" fmla="*/ 4 w 231"/>
                <a:gd name="T9" fmla="*/ 3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173" y="130"/>
                  </a:moveTo>
                  <a:lnTo>
                    <a:pt x="0" y="130"/>
                  </a:lnTo>
                  <a:lnTo>
                    <a:pt x="58" y="0"/>
                  </a:lnTo>
                  <a:lnTo>
                    <a:pt x="231" y="0"/>
                  </a:lnTo>
                  <a:lnTo>
                    <a:pt x="173"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3" name="Freeform 55"/>
            <p:cNvSpPr>
              <a:spLocks/>
            </p:cNvSpPr>
            <p:nvPr/>
          </p:nvSpPr>
          <p:spPr bwMode="auto">
            <a:xfrm>
              <a:off x="214" y="3099"/>
              <a:ext cx="92" cy="52"/>
            </a:xfrm>
            <a:custGeom>
              <a:avLst/>
              <a:gdLst>
                <a:gd name="T0" fmla="*/ 2 w 231"/>
                <a:gd name="T1" fmla="*/ 0 h 130"/>
                <a:gd name="T2" fmla="*/ 0 w 231"/>
                <a:gd name="T3" fmla="*/ 3 h 130"/>
                <a:gd name="T4" fmla="*/ 4 w 231"/>
                <a:gd name="T5" fmla="*/ 3 h 130"/>
                <a:gd name="T6" fmla="*/ 6 w 231"/>
                <a:gd name="T7" fmla="*/ 0 h 130"/>
                <a:gd name="T8" fmla="*/ 2 w 231"/>
                <a:gd name="T9" fmla="*/ 0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58" y="0"/>
                  </a:moveTo>
                  <a:lnTo>
                    <a:pt x="0" y="130"/>
                  </a:lnTo>
                  <a:lnTo>
                    <a:pt x="173" y="130"/>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4" name="Freeform 56"/>
            <p:cNvSpPr>
              <a:spLocks/>
            </p:cNvSpPr>
            <p:nvPr/>
          </p:nvSpPr>
          <p:spPr bwMode="auto">
            <a:xfrm>
              <a:off x="618" y="2943"/>
              <a:ext cx="92" cy="52"/>
            </a:xfrm>
            <a:custGeom>
              <a:avLst/>
              <a:gdLst>
                <a:gd name="T0" fmla="*/ 4 w 230"/>
                <a:gd name="T1" fmla="*/ 3 h 130"/>
                <a:gd name="T2" fmla="*/ 0 w 230"/>
                <a:gd name="T3" fmla="*/ 3 h 130"/>
                <a:gd name="T4" fmla="*/ 2 w 230"/>
                <a:gd name="T5" fmla="*/ 0 h 130"/>
                <a:gd name="T6" fmla="*/ 6 w 230"/>
                <a:gd name="T7" fmla="*/ 0 h 130"/>
                <a:gd name="T8" fmla="*/ 4 w 230"/>
                <a:gd name="T9" fmla="*/ 3 h 130"/>
                <a:gd name="T10" fmla="*/ 0 60000 65536"/>
                <a:gd name="T11" fmla="*/ 0 60000 65536"/>
                <a:gd name="T12" fmla="*/ 0 60000 65536"/>
                <a:gd name="T13" fmla="*/ 0 60000 65536"/>
                <a:gd name="T14" fmla="*/ 0 60000 65536"/>
                <a:gd name="T15" fmla="*/ 0 w 230"/>
                <a:gd name="T16" fmla="*/ 0 h 130"/>
                <a:gd name="T17" fmla="*/ 230 w 230"/>
                <a:gd name="T18" fmla="*/ 130 h 130"/>
              </a:gdLst>
              <a:ahLst/>
              <a:cxnLst>
                <a:cxn ang="T10">
                  <a:pos x="T0" y="T1"/>
                </a:cxn>
                <a:cxn ang="T11">
                  <a:pos x="T2" y="T3"/>
                </a:cxn>
                <a:cxn ang="T12">
                  <a:pos x="T4" y="T5"/>
                </a:cxn>
                <a:cxn ang="T13">
                  <a:pos x="T6" y="T7"/>
                </a:cxn>
                <a:cxn ang="T14">
                  <a:pos x="T8" y="T9"/>
                </a:cxn>
              </a:cxnLst>
              <a:rect l="T15" t="T16" r="T17" b="T18"/>
              <a:pathLst>
                <a:path w="230" h="130">
                  <a:moveTo>
                    <a:pt x="172" y="130"/>
                  </a:moveTo>
                  <a:lnTo>
                    <a:pt x="0" y="130"/>
                  </a:lnTo>
                  <a:lnTo>
                    <a:pt x="57" y="0"/>
                  </a:lnTo>
                  <a:lnTo>
                    <a:pt x="230" y="0"/>
                  </a:lnTo>
                  <a:lnTo>
                    <a:pt x="172"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5" name="Freeform 57"/>
            <p:cNvSpPr>
              <a:spLocks/>
            </p:cNvSpPr>
            <p:nvPr/>
          </p:nvSpPr>
          <p:spPr bwMode="auto">
            <a:xfrm>
              <a:off x="618" y="2943"/>
              <a:ext cx="92" cy="52"/>
            </a:xfrm>
            <a:custGeom>
              <a:avLst/>
              <a:gdLst>
                <a:gd name="T0" fmla="*/ 2 w 230"/>
                <a:gd name="T1" fmla="*/ 0 h 130"/>
                <a:gd name="T2" fmla="*/ 0 w 230"/>
                <a:gd name="T3" fmla="*/ 3 h 130"/>
                <a:gd name="T4" fmla="*/ 4 w 230"/>
                <a:gd name="T5" fmla="*/ 3 h 130"/>
                <a:gd name="T6" fmla="*/ 6 w 230"/>
                <a:gd name="T7" fmla="*/ 0 h 130"/>
                <a:gd name="T8" fmla="*/ 2 w 230"/>
                <a:gd name="T9" fmla="*/ 0 h 130"/>
                <a:gd name="T10" fmla="*/ 0 60000 65536"/>
                <a:gd name="T11" fmla="*/ 0 60000 65536"/>
                <a:gd name="T12" fmla="*/ 0 60000 65536"/>
                <a:gd name="T13" fmla="*/ 0 60000 65536"/>
                <a:gd name="T14" fmla="*/ 0 60000 65536"/>
                <a:gd name="T15" fmla="*/ 0 w 230"/>
                <a:gd name="T16" fmla="*/ 0 h 130"/>
                <a:gd name="T17" fmla="*/ 230 w 230"/>
                <a:gd name="T18" fmla="*/ 130 h 130"/>
              </a:gdLst>
              <a:ahLst/>
              <a:cxnLst>
                <a:cxn ang="T10">
                  <a:pos x="T0" y="T1"/>
                </a:cxn>
                <a:cxn ang="T11">
                  <a:pos x="T2" y="T3"/>
                </a:cxn>
                <a:cxn ang="T12">
                  <a:pos x="T4" y="T5"/>
                </a:cxn>
                <a:cxn ang="T13">
                  <a:pos x="T6" y="T7"/>
                </a:cxn>
                <a:cxn ang="T14">
                  <a:pos x="T8" y="T9"/>
                </a:cxn>
              </a:cxnLst>
              <a:rect l="T15" t="T16" r="T17" b="T18"/>
              <a:pathLst>
                <a:path w="230" h="130">
                  <a:moveTo>
                    <a:pt x="57" y="0"/>
                  </a:moveTo>
                  <a:lnTo>
                    <a:pt x="0" y="130"/>
                  </a:lnTo>
                  <a:lnTo>
                    <a:pt x="172" y="130"/>
                  </a:lnTo>
                  <a:lnTo>
                    <a:pt x="230" y="0"/>
                  </a:lnTo>
                  <a:lnTo>
                    <a:pt x="57"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6" name="Freeform 58"/>
            <p:cNvSpPr>
              <a:spLocks/>
            </p:cNvSpPr>
            <p:nvPr/>
          </p:nvSpPr>
          <p:spPr bwMode="auto">
            <a:xfrm>
              <a:off x="1376" y="2878"/>
              <a:ext cx="120" cy="1192"/>
            </a:xfrm>
            <a:custGeom>
              <a:avLst/>
              <a:gdLst>
                <a:gd name="T0" fmla="*/ 0 w 300"/>
                <a:gd name="T1" fmla="*/ 0 h 2981"/>
                <a:gd name="T2" fmla="*/ 2 w 300"/>
                <a:gd name="T3" fmla="*/ 0 h 2981"/>
                <a:gd name="T4" fmla="*/ 3 w 300"/>
                <a:gd name="T5" fmla="*/ 2 h 2981"/>
                <a:gd name="T6" fmla="*/ 4 w 300"/>
                <a:gd name="T7" fmla="*/ 4 h 2981"/>
                <a:gd name="T8" fmla="*/ 4 w 300"/>
                <a:gd name="T9" fmla="*/ 5 h 2981"/>
                <a:gd name="T10" fmla="*/ 4 w 300"/>
                <a:gd name="T11" fmla="*/ 6 h 2981"/>
                <a:gd name="T12" fmla="*/ 4 w 300"/>
                <a:gd name="T13" fmla="*/ 32 h 2981"/>
                <a:gd name="T14" fmla="*/ 4 w 300"/>
                <a:gd name="T15" fmla="*/ 32 h 2981"/>
                <a:gd name="T16" fmla="*/ 4 w 300"/>
                <a:gd name="T17" fmla="*/ 34 h 2981"/>
                <a:gd name="T18" fmla="*/ 5 w 300"/>
                <a:gd name="T19" fmla="*/ 36 h 2981"/>
                <a:gd name="T20" fmla="*/ 6 w 300"/>
                <a:gd name="T21" fmla="*/ 37 h 2981"/>
                <a:gd name="T22" fmla="*/ 7 w 300"/>
                <a:gd name="T23" fmla="*/ 38 h 2981"/>
                <a:gd name="T24" fmla="*/ 8 w 300"/>
                <a:gd name="T25" fmla="*/ 38 h 2981"/>
                <a:gd name="T26" fmla="*/ 7 w 300"/>
                <a:gd name="T27" fmla="*/ 38 h 2981"/>
                <a:gd name="T28" fmla="*/ 6 w 300"/>
                <a:gd name="T29" fmla="*/ 39 h 2981"/>
                <a:gd name="T30" fmla="*/ 5 w 300"/>
                <a:gd name="T31" fmla="*/ 40 h 2981"/>
                <a:gd name="T32" fmla="*/ 4 w 300"/>
                <a:gd name="T33" fmla="*/ 42 h 2981"/>
                <a:gd name="T34" fmla="*/ 4 w 300"/>
                <a:gd name="T35" fmla="*/ 44 h 2981"/>
                <a:gd name="T36" fmla="*/ 4 w 300"/>
                <a:gd name="T37" fmla="*/ 44 h 2981"/>
                <a:gd name="T38" fmla="*/ 4 w 300"/>
                <a:gd name="T39" fmla="*/ 70 h 2981"/>
                <a:gd name="T40" fmla="*/ 4 w 300"/>
                <a:gd name="T41" fmla="*/ 70 h 2981"/>
                <a:gd name="T42" fmla="*/ 4 w 300"/>
                <a:gd name="T43" fmla="*/ 72 h 2981"/>
                <a:gd name="T44" fmla="*/ 3 w 300"/>
                <a:gd name="T45" fmla="*/ 74 h 2981"/>
                <a:gd name="T46" fmla="*/ 2 w 300"/>
                <a:gd name="T47" fmla="*/ 75 h 2981"/>
                <a:gd name="T48" fmla="*/ 1 w 300"/>
                <a:gd name="T49" fmla="*/ 76 h 2981"/>
                <a:gd name="T50" fmla="*/ 0 w 300"/>
                <a:gd name="T51" fmla="*/ 76 h 2981"/>
                <a:gd name="T52" fmla="*/ 0 w 300"/>
                <a:gd name="T53" fmla="*/ 76 h 29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0"/>
                <a:gd name="T82" fmla="*/ 0 h 2981"/>
                <a:gd name="T83" fmla="*/ 300 w 300"/>
                <a:gd name="T84" fmla="*/ 2981 h 29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0" h="2981">
                  <a:moveTo>
                    <a:pt x="0" y="0"/>
                  </a:moveTo>
                  <a:lnTo>
                    <a:pt x="59" y="19"/>
                  </a:lnTo>
                  <a:lnTo>
                    <a:pt x="106" y="73"/>
                  </a:lnTo>
                  <a:lnTo>
                    <a:pt x="134" y="134"/>
                  </a:lnTo>
                  <a:lnTo>
                    <a:pt x="148" y="208"/>
                  </a:lnTo>
                  <a:lnTo>
                    <a:pt x="150" y="248"/>
                  </a:lnTo>
                  <a:lnTo>
                    <a:pt x="150" y="1242"/>
                  </a:lnTo>
                  <a:lnTo>
                    <a:pt x="151" y="1262"/>
                  </a:lnTo>
                  <a:lnTo>
                    <a:pt x="162" y="1338"/>
                  </a:lnTo>
                  <a:lnTo>
                    <a:pt x="186" y="1403"/>
                  </a:lnTo>
                  <a:lnTo>
                    <a:pt x="221" y="1453"/>
                  </a:lnTo>
                  <a:lnTo>
                    <a:pt x="276" y="1487"/>
                  </a:lnTo>
                  <a:lnTo>
                    <a:pt x="300" y="1490"/>
                  </a:lnTo>
                  <a:lnTo>
                    <a:pt x="288" y="1491"/>
                  </a:lnTo>
                  <a:lnTo>
                    <a:pt x="231" y="1518"/>
                  </a:lnTo>
                  <a:lnTo>
                    <a:pt x="186" y="1577"/>
                  </a:lnTo>
                  <a:lnTo>
                    <a:pt x="162" y="1642"/>
                  </a:lnTo>
                  <a:lnTo>
                    <a:pt x="151" y="1718"/>
                  </a:lnTo>
                  <a:lnTo>
                    <a:pt x="150" y="1738"/>
                  </a:lnTo>
                  <a:lnTo>
                    <a:pt x="150" y="2732"/>
                  </a:lnTo>
                  <a:lnTo>
                    <a:pt x="150" y="2752"/>
                  </a:lnTo>
                  <a:lnTo>
                    <a:pt x="139" y="2829"/>
                  </a:lnTo>
                  <a:lnTo>
                    <a:pt x="114" y="2894"/>
                  </a:lnTo>
                  <a:lnTo>
                    <a:pt x="79" y="2943"/>
                  </a:lnTo>
                  <a:lnTo>
                    <a:pt x="25" y="2977"/>
                  </a:lnTo>
                  <a:lnTo>
                    <a:pt x="13" y="2980"/>
                  </a:lnTo>
                  <a:lnTo>
                    <a:pt x="0" y="2981"/>
                  </a:lnTo>
                </a:path>
              </a:pathLst>
            </a:custGeom>
            <a:noFill/>
            <a:ln w="38100">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7" name="Freeform 59"/>
            <p:cNvSpPr>
              <a:spLocks/>
            </p:cNvSpPr>
            <p:nvPr/>
          </p:nvSpPr>
          <p:spPr bwMode="auto">
            <a:xfrm>
              <a:off x="0" y="3582"/>
              <a:ext cx="1190" cy="438"/>
            </a:xfrm>
            <a:custGeom>
              <a:avLst/>
              <a:gdLst>
                <a:gd name="T0" fmla="*/ 61 w 2975"/>
                <a:gd name="T1" fmla="*/ 28 h 1095"/>
                <a:gd name="T2" fmla="*/ 0 w 2975"/>
                <a:gd name="T3" fmla="*/ 28 h 1095"/>
                <a:gd name="T4" fmla="*/ 15 w 2975"/>
                <a:gd name="T5" fmla="*/ 0 h 1095"/>
                <a:gd name="T6" fmla="*/ 76 w 2975"/>
                <a:gd name="T7" fmla="*/ 0 h 1095"/>
                <a:gd name="T8" fmla="*/ 61 w 2975"/>
                <a:gd name="T9" fmla="*/ 28 h 1095"/>
                <a:gd name="T10" fmla="*/ 0 60000 65536"/>
                <a:gd name="T11" fmla="*/ 0 60000 65536"/>
                <a:gd name="T12" fmla="*/ 0 60000 65536"/>
                <a:gd name="T13" fmla="*/ 0 60000 65536"/>
                <a:gd name="T14" fmla="*/ 0 60000 65536"/>
                <a:gd name="T15" fmla="*/ 0 w 2975"/>
                <a:gd name="T16" fmla="*/ 0 h 1095"/>
                <a:gd name="T17" fmla="*/ 2975 w 2975"/>
                <a:gd name="T18" fmla="*/ 1095 h 1095"/>
              </a:gdLst>
              <a:ahLst/>
              <a:cxnLst>
                <a:cxn ang="T10">
                  <a:pos x="T0" y="T1"/>
                </a:cxn>
                <a:cxn ang="T11">
                  <a:pos x="T2" y="T3"/>
                </a:cxn>
                <a:cxn ang="T12">
                  <a:pos x="T4" y="T5"/>
                </a:cxn>
                <a:cxn ang="T13">
                  <a:pos x="T6" y="T7"/>
                </a:cxn>
                <a:cxn ang="T14">
                  <a:pos x="T8" y="T9"/>
                </a:cxn>
              </a:cxnLst>
              <a:rect l="T15" t="T16" r="T17" b="T18"/>
              <a:pathLst>
                <a:path w="2975" h="1095">
                  <a:moveTo>
                    <a:pt x="2380" y="1095"/>
                  </a:moveTo>
                  <a:lnTo>
                    <a:pt x="0" y="1095"/>
                  </a:lnTo>
                  <a:lnTo>
                    <a:pt x="594" y="0"/>
                  </a:lnTo>
                  <a:lnTo>
                    <a:pt x="2975" y="0"/>
                  </a:lnTo>
                  <a:lnTo>
                    <a:pt x="2380" y="1095"/>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8" name="Freeform 60"/>
            <p:cNvSpPr>
              <a:spLocks/>
            </p:cNvSpPr>
            <p:nvPr/>
          </p:nvSpPr>
          <p:spPr bwMode="auto">
            <a:xfrm>
              <a:off x="250" y="3781"/>
              <a:ext cx="650" cy="24"/>
            </a:xfrm>
            <a:custGeom>
              <a:avLst/>
              <a:gdLst>
                <a:gd name="T0" fmla="*/ 41 w 1626"/>
                <a:gd name="T1" fmla="*/ 2 h 60"/>
                <a:gd name="T2" fmla="*/ 0 w 1626"/>
                <a:gd name="T3" fmla="*/ 2 h 60"/>
                <a:gd name="T4" fmla="*/ 1 w 1626"/>
                <a:gd name="T5" fmla="*/ 0 h 60"/>
                <a:gd name="T6" fmla="*/ 42 w 1626"/>
                <a:gd name="T7" fmla="*/ 0 h 60"/>
                <a:gd name="T8" fmla="*/ 41 w 1626"/>
                <a:gd name="T9" fmla="*/ 2 h 60"/>
                <a:gd name="T10" fmla="*/ 0 60000 65536"/>
                <a:gd name="T11" fmla="*/ 0 60000 65536"/>
                <a:gd name="T12" fmla="*/ 0 60000 65536"/>
                <a:gd name="T13" fmla="*/ 0 60000 65536"/>
                <a:gd name="T14" fmla="*/ 0 60000 65536"/>
                <a:gd name="T15" fmla="*/ 0 w 1626"/>
                <a:gd name="T16" fmla="*/ 0 h 60"/>
                <a:gd name="T17" fmla="*/ 1626 w 1626"/>
                <a:gd name="T18" fmla="*/ 60 h 60"/>
              </a:gdLst>
              <a:ahLst/>
              <a:cxnLst>
                <a:cxn ang="T10">
                  <a:pos x="T0" y="T1"/>
                </a:cxn>
                <a:cxn ang="T11">
                  <a:pos x="T2" y="T3"/>
                </a:cxn>
                <a:cxn ang="T12">
                  <a:pos x="T4" y="T5"/>
                </a:cxn>
                <a:cxn ang="T13">
                  <a:pos x="T6" y="T7"/>
                </a:cxn>
                <a:cxn ang="T14">
                  <a:pos x="T8" y="T9"/>
                </a:cxn>
              </a:cxnLst>
              <a:rect l="T15" t="T16" r="T17" b="T18"/>
              <a:pathLst>
                <a:path w="1626" h="60">
                  <a:moveTo>
                    <a:pt x="1590" y="60"/>
                  </a:moveTo>
                  <a:lnTo>
                    <a:pt x="0" y="60"/>
                  </a:lnTo>
                  <a:lnTo>
                    <a:pt x="36" y="0"/>
                  </a:lnTo>
                  <a:lnTo>
                    <a:pt x="1626" y="5"/>
                  </a:lnTo>
                  <a:lnTo>
                    <a:pt x="1590" y="6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9" name="Freeform 61"/>
            <p:cNvSpPr>
              <a:spLocks/>
            </p:cNvSpPr>
            <p:nvPr/>
          </p:nvSpPr>
          <p:spPr bwMode="auto">
            <a:xfrm>
              <a:off x="441" y="3626"/>
              <a:ext cx="238" cy="363"/>
            </a:xfrm>
            <a:custGeom>
              <a:avLst/>
              <a:gdLst>
                <a:gd name="T0" fmla="*/ 2 w 595"/>
                <a:gd name="T1" fmla="*/ 23 h 907"/>
                <a:gd name="T2" fmla="*/ 0 w 595"/>
                <a:gd name="T3" fmla="*/ 23 h 907"/>
                <a:gd name="T4" fmla="*/ 14 w 595"/>
                <a:gd name="T5" fmla="*/ 0 h 907"/>
                <a:gd name="T6" fmla="*/ 15 w 595"/>
                <a:gd name="T7" fmla="*/ 0 h 907"/>
                <a:gd name="T8" fmla="*/ 2 w 595"/>
                <a:gd name="T9" fmla="*/ 23 h 907"/>
                <a:gd name="T10" fmla="*/ 0 60000 65536"/>
                <a:gd name="T11" fmla="*/ 0 60000 65536"/>
                <a:gd name="T12" fmla="*/ 0 60000 65536"/>
                <a:gd name="T13" fmla="*/ 0 60000 65536"/>
                <a:gd name="T14" fmla="*/ 0 60000 65536"/>
                <a:gd name="T15" fmla="*/ 0 w 595"/>
                <a:gd name="T16" fmla="*/ 0 h 907"/>
                <a:gd name="T17" fmla="*/ 595 w 595"/>
                <a:gd name="T18" fmla="*/ 907 h 907"/>
              </a:gdLst>
              <a:ahLst/>
              <a:cxnLst>
                <a:cxn ang="T10">
                  <a:pos x="T0" y="T1"/>
                </a:cxn>
                <a:cxn ang="T11">
                  <a:pos x="T2" y="T3"/>
                </a:cxn>
                <a:cxn ang="T12">
                  <a:pos x="T4" y="T5"/>
                </a:cxn>
                <a:cxn ang="T13">
                  <a:pos x="T6" y="T7"/>
                </a:cxn>
                <a:cxn ang="T14">
                  <a:pos x="T8" y="T9"/>
                </a:cxn>
              </a:cxnLst>
              <a:rect l="T15" t="T16" r="T17" b="T18"/>
              <a:pathLst>
                <a:path w="595" h="907">
                  <a:moveTo>
                    <a:pt x="55" y="907"/>
                  </a:moveTo>
                  <a:lnTo>
                    <a:pt x="0" y="907"/>
                  </a:lnTo>
                  <a:lnTo>
                    <a:pt x="535" y="0"/>
                  </a:lnTo>
                  <a:lnTo>
                    <a:pt x="595" y="0"/>
                  </a:lnTo>
                  <a:lnTo>
                    <a:pt x="55" y="907"/>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90" name="Freeform 62"/>
            <p:cNvSpPr>
              <a:spLocks/>
            </p:cNvSpPr>
            <p:nvPr/>
          </p:nvSpPr>
          <p:spPr bwMode="auto">
            <a:xfrm>
              <a:off x="441" y="3626"/>
              <a:ext cx="238" cy="363"/>
            </a:xfrm>
            <a:custGeom>
              <a:avLst/>
              <a:gdLst>
                <a:gd name="T0" fmla="*/ 0 w 595"/>
                <a:gd name="T1" fmla="*/ 23 h 907"/>
                <a:gd name="T2" fmla="*/ 2 w 595"/>
                <a:gd name="T3" fmla="*/ 23 h 907"/>
                <a:gd name="T4" fmla="*/ 15 w 595"/>
                <a:gd name="T5" fmla="*/ 0 h 907"/>
                <a:gd name="T6" fmla="*/ 14 w 595"/>
                <a:gd name="T7" fmla="*/ 0 h 907"/>
                <a:gd name="T8" fmla="*/ 0 w 595"/>
                <a:gd name="T9" fmla="*/ 23 h 907"/>
                <a:gd name="T10" fmla="*/ 0 60000 65536"/>
                <a:gd name="T11" fmla="*/ 0 60000 65536"/>
                <a:gd name="T12" fmla="*/ 0 60000 65536"/>
                <a:gd name="T13" fmla="*/ 0 60000 65536"/>
                <a:gd name="T14" fmla="*/ 0 60000 65536"/>
                <a:gd name="T15" fmla="*/ 0 w 595"/>
                <a:gd name="T16" fmla="*/ 0 h 907"/>
                <a:gd name="T17" fmla="*/ 595 w 595"/>
                <a:gd name="T18" fmla="*/ 907 h 907"/>
              </a:gdLst>
              <a:ahLst/>
              <a:cxnLst>
                <a:cxn ang="T10">
                  <a:pos x="T0" y="T1"/>
                </a:cxn>
                <a:cxn ang="T11">
                  <a:pos x="T2" y="T3"/>
                </a:cxn>
                <a:cxn ang="T12">
                  <a:pos x="T4" y="T5"/>
                </a:cxn>
                <a:cxn ang="T13">
                  <a:pos x="T6" y="T7"/>
                </a:cxn>
                <a:cxn ang="T14">
                  <a:pos x="T8" y="T9"/>
                </a:cxn>
              </a:cxnLst>
              <a:rect l="T15" t="T16" r="T17" b="T18"/>
              <a:pathLst>
                <a:path w="595" h="907">
                  <a:moveTo>
                    <a:pt x="0" y="907"/>
                  </a:moveTo>
                  <a:lnTo>
                    <a:pt x="55" y="907"/>
                  </a:lnTo>
                  <a:lnTo>
                    <a:pt x="595" y="0"/>
                  </a:lnTo>
                  <a:lnTo>
                    <a:pt x="535" y="0"/>
                  </a:lnTo>
                  <a:lnTo>
                    <a:pt x="0" y="907"/>
                  </a:lnTo>
                  <a:close/>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91" name="Text Box 63"/>
            <p:cNvSpPr txBox="1">
              <a:spLocks noChangeArrowheads="1"/>
            </p:cNvSpPr>
            <p:nvPr/>
          </p:nvSpPr>
          <p:spPr bwMode="auto">
            <a:xfrm>
              <a:off x="2912" y="2684"/>
              <a:ext cx="206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006464"/>
                  </a:solidFill>
                  <a:effectLst/>
                  <a:uLnTx/>
                  <a:uFillTx/>
                  <a:latin typeface="黑体" panose="02010609060101010101" pitchFamily="49" charset="-122"/>
                  <a:ea typeface="黑体" panose="02010609060101010101" pitchFamily="49" charset="-122"/>
                  <a:cs typeface="+mn-cs"/>
                </a:rPr>
                <a:t>在</a:t>
              </a:r>
              <a:r>
                <a:rPr kumimoji="0" lang="zh-CN" altLang="en-US" sz="1600" b="1"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边线上增加一个交点</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点要连通到边线形成一个交汇点</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4038" name="AutoShape 64"/>
          <p:cNvSpPr>
            <a:spLocks noChangeArrowheads="1"/>
          </p:cNvSpPr>
          <p:nvPr/>
        </p:nvSpPr>
        <p:spPr bwMode="auto">
          <a:xfrm rot="19634376">
            <a:off x="5446712" y="3789363"/>
            <a:ext cx="647700" cy="431800"/>
          </a:xfrm>
          <a:prstGeom prst="notchedRightArrow">
            <a:avLst>
              <a:gd name="adj1" fmla="val 50000"/>
              <a:gd name="adj2" fmla="val 37500"/>
            </a:avLst>
          </a:prstGeom>
          <a:solidFill>
            <a:schemeClr val="accent1"/>
          </a:solidFill>
          <a:ln w="9525" algn="ctr">
            <a:solidFill>
              <a:schemeClr val="tx1"/>
            </a:solidFill>
            <a:miter lim="800000"/>
            <a:headEnd/>
            <a:tailEnd/>
          </a:ln>
        </p:spPr>
        <p:txBody>
          <a:bodyPr wrap="none" anchor="ct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Tree>
    <p:extLst>
      <p:ext uri="{BB962C8B-B14F-4D97-AF65-F5344CB8AC3E}">
        <p14:creationId xmlns:p14="http://schemas.microsoft.com/office/powerpoint/2010/main" val="56904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1"/>
          </p:nvPr>
        </p:nvSpPr>
        <p:spPr/>
        <p:txBody>
          <a:bodyPr/>
          <a:lstStyle/>
          <a:p>
            <a:pPr eaLnBrk="1" hangingPunct="1"/>
            <a:r>
              <a:rPr lang="zh-CN" altLang="en-US" dirty="0"/>
              <a:t>通过应用高程字段，使得网络数据集能够表达线要素 的高度起伏关系。</a:t>
            </a:r>
          </a:p>
          <a:p>
            <a:pPr eaLnBrk="1" hangingPunct="1"/>
            <a:r>
              <a:rPr lang="zh-CN" altLang="en-US" dirty="0"/>
              <a:t>通过高程字段判定边线的连通性。</a:t>
            </a:r>
          </a:p>
          <a:p>
            <a:pPr eaLnBrk="1" hangingPunct="1"/>
            <a:r>
              <a:rPr lang="zh-CN" altLang="en-US" dirty="0"/>
              <a:t>通常命名为 </a:t>
            </a:r>
            <a:r>
              <a:rPr lang="en-US" altLang="zh-CN" dirty="0"/>
              <a:t>z-elevation </a:t>
            </a:r>
            <a:r>
              <a:rPr lang="zh-CN" altLang="en-US" dirty="0"/>
              <a:t>或 </a:t>
            </a:r>
            <a:r>
              <a:rPr lang="en-US" altLang="zh-CN" dirty="0"/>
              <a:t>z-levels</a:t>
            </a:r>
          </a:p>
          <a:p>
            <a:pPr eaLnBrk="1" hangingPunct="1"/>
            <a:endParaRPr lang="en-US" altLang="zh-CN" sz="2800" dirty="0">
              <a:ea typeface="黑体" panose="02010609060101010101" pitchFamily="49" charset="-122"/>
            </a:endParaRPr>
          </a:p>
        </p:txBody>
      </p:sp>
      <p:sp>
        <p:nvSpPr>
          <p:cNvPr id="45058" name="Rectangle 2"/>
          <p:cNvSpPr>
            <a:spLocks noGrp="1" noChangeArrowheads="1"/>
          </p:cNvSpPr>
          <p:nvPr>
            <p:ph type="title"/>
          </p:nvPr>
        </p:nvSpPr>
        <p:spPr>
          <a:xfrm>
            <a:off x="837828" y="100502"/>
            <a:ext cx="9144001" cy="1168258"/>
          </a:xfrm>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r>
              <a:rPr lang="zh-CN" altLang="en-US" b="1" dirty="0">
                <a:solidFill>
                  <a:schemeClr val="accent1"/>
                </a:solidFill>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高程字段</a:t>
            </a:r>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929" y="4293096"/>
            <a:ext cx="69469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03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1"/>
          </p:nvPr>
        </p:nvSpPr>
        <p:spPr/>
        <p:txBody>
          <a:bodyPr>
            <a:normAutofit/>
          </a:bodyPr>
          <a:lstStyle/>
          <a:p>
            <a:pPr eaLnBrk="1" hangingPunct="1"/>
            <a:r>
              <a:rPr lang="zh-CN" altLang="en-US" dirty="0"/>
              <a:t>连通（高程值相等）：平交路口</a:t>
            </a:r>
          </a:p>
        </p:txBody>
      </p:sp>
      <p:sp>
        <p:nvSpPr>
          <p:cNvPr id="46082" name="Rectangle 2"/>
          <p:cNvSpPr>
            <a:spLocks noGrp="1" noChangeArrowheads="1"/>
          </p:cNvSpPr>
          <p:nvPr>
            <p:ph type="title"/>
          </p:nvPr>
        </p:nvSpPr>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连通性：高程字段</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2" y="2564904"/>
            <a:ext cx="5027863" cy="380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矩形 1"/>
          <p:cNvSpPr/>
          <p:nvPr/>
        </p:nvSpPr>
        <p:spPr>
          <a:xfrm>
            <a:off x="6832525" y="1956357"/>
            <a:ext cx="504056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不连通（高程值不等）：天桥和地下通道</a:t>
            </a:r>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552" y="2787355"/>
            <a:ext cx="4867535" cy="358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03925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467" y="4452448"/>
            <a:ext cx="28082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8132" name="Rectangle 4"/>
          <p:cNvSpPr>
            <a:spLocks noGrp="1" noChangeArrowheads="1"/>
          </p:cNvSpPr>
          <p:nvPr>
            <p:ph idx="11"/>
          </p:nvPr>
        </p:nvSpPr>
        <p:spPr>
          <a:xfrm>
            <a:off x="1125860" y="1988840"/>
            <a:ext cx="8855969" cy="4114801"/>
          </a:xfrm>
        </p:spPr>
        <p:txBody>
          <a:bodyPr>
            <a:normAutofit fontScale="92500" lnSpcReduction="10000"/>
          </a:bodyPr>
          <a:lstStyle/>
          <a:p>
            <a:pPr eaLnBrk="1" hangingPunct="1">
              <a:lnSpc>
                <a:spcPct val="150000"/>
              </a:lnSpc>
            </a:pPr>
            <a:r>
              <a:rPr lang="zh-CN" altLang="en-US" dirty="0">
                <a:solidFill>
                  <a:srgbClr val="FF3300"/>
                </a:solidFill>
              </a:rPr>
              <a:t>转弯</a:t>
            </a:r>
            <a:r>
              <a:rPr lang="zh-CN" altLang="en-US" dirty="0"/>
              <a:t>是网络中一个弧段到另一个弧段的过渡。描述了两到多个边线元素的转向特 征。用于模拟网络中流动资源的通行成本或者限制。</a:t>
            </a:r>
          </a:p>
          <a:p>
            <a:pPr eaLnBrk="1" hangingPunct="1">
              <a:lnSpc>
                <a:spcPct val="150000"/>
              </a:lnSpc>
            </a:pPr>
            <a:r>
              <a:rPr lang="zh-CN" altLang="en-US" dirty="0">
                <a:solidFill>
                  <a:srgbClr val="FF3300"/>
                </a:solidFill>
              </a:rPr>
              <a:t>转弯成本</a:t>
            </a:r>
            <a:r>
              <a:rPr lang="zh-CN" altLang="en-US" dirty="0"/>
              <a:t>是完成转弯所需的时间。通过转弯表记录转弯成本。</a:t>
            </a:r>
          </a:p>
          <a:p>
            <a:pPr eaLnBrk="1" hangingPunct="1">
              <a:lnSpc>
                <a:spcPct val="150000"/>
              </a:lnSpc>
            </a:pPr>
            <a:r>
              <a:rPr lang="zh-CN" altLang="en-US" dirty="0">
                <a:solidFill>
                  <a:srgbClr val="FF3300"/>
                </a:solidFill>
              </a:rPr>
              <a:t>转弯表：</a:t>
            </a:r>
            <a:r>
              <a:rPr lang="zh-CN" altLang="en-US" dirty="0"/>
              <a:t>一个转弯表有三个项目：交叉的节点数、转弯涉及的弧段数和转弯成本</a:t>
            </a:r>
          </a:p>
        </p:txBody>
      </p:sp>
      <p:sp>
        <p:nvSpPr>
          <p:cNvPr id="48131" name="Rectangle 3"/>
          <p:cNvSpPr>
            <a:spLocks noGrp="1" noChangeArrowheads="1"/>
          </p:cNvSpPr>
          <p:nvPr>
            <p:ph type="title"/>
          </p:nvPr>
        </p:nvSpPr>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转弯</a:t>
            </a:r>
            <a:r>
              <a:rPr lang="en-US" altLang="zh-CN" sz="2800" b="1" dirty="0">
                <a:solidFill>
                  <a:schemeClr val="accent1"/>
                </a:solidFill>
                <a:latin typeface="黑体" panose="02010609060101010101" pitchFamily="49" charset="-122"/>
                <a:ea typeface="黑体" panose="02010609060101010101" pitchFamily="49" charset="-122"/>
              </a:rPr>
              <a:t>(Turns)</a:t>
            </a:r>
          </a:p>
        </p:txBody>
      </p:sp>
    </p:spTree>
    <p:extLst>
      <p:ext uri="{BB962C8B-B14F-4D97-AF65-F5344CB8AC3E}">
        <p14:creationId xmlns:p14="http://schemas.microsoft.com/office/powerpoint/2010/main" val="420033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705" y="1472102"/>
            <a:ext cx="4033837"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293" y="4295775"/>
            <a:ext cx="44958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0181" name="Rectangle 5"/>
          <p:cNvSpPr>
            <a:spLocks noGrp="1" noChangeArrowheads="1"/>
          </p:cNvSpPr>
          <p:nvPr>
            <p:ph idx="11"/>
          </p:nvPr>
        </p:nvSpPr>
        <p:spPr/>
        <p:txBody>
          <a:bodyPr/>
          <a:lstStyle/>
          <a:p>
            <a:pPr eaLnBrk="1" hangingPunct="1"/>
            <a:r>
              <a:rPr lang="zh-CN" altLang="en-US" sz="2800" dirty="0">
                <a:ea typeface="黑体" panose="02010609060101010101" pitchFamily="49" charset="-122"/>
              </a:rPr>
              <a:t>基于线要素创建的特殊要素类</a:t>
            </a:r>
          </a:p>
        </p:txBody>
      </p:sp>
      <p:sp>
        <p:nvSpPr>
          <p:cNvPr id="50180" name="Rectangle 4"/>
          <p:cNvSpPr>
            <a:spLocks noGrp="1" noChangeArrowheads="1"/>
          </p:cNvSpPr>
          <p:nvPr>
            <p:ph type="title"/>
          </p:nvPr>
        </p:nvSpPr>
        <p:spPr/>
        <p:txBody>
          <a:bodyPr/>
          <a:lstStyle/>
          <a:p>
            <a:r>
              <a:rPr lang="en-US" altLang="zh-CN" sz="3200" dirty="0">
                <a:ea typeface="隶书" panose="020105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dirty="0">
                <a:ea typeface="隶书" panose="02010509060101010101" pitchFamily="49" charset="-122"/>
              </a:rPr>
              <a:t>-</a:t>
            </a:r>
            <a:r>
              <a:rPr lang="zh-CN" altLang="en-US" sz="2800" b="1" dirty="0">
                <a:solidFill>
                  <a:schemeClr val="accent1"/>
                </a:solidFill>
                <a:ea typeface="隶书" panose="02010509060101010101" pitchFamily="49" charset="-122"/>
              </a:rPr>
              <a:t>转弯</a:t>
            </a:r>
            <a:r>
              <a:rPr lang="en-US" altLang="zh-CN" sz="2800" b="1" dirty="0">
                <a:solidFill>
                  <a:schemeClr val="accent1"/>
                </a:solidFill>
                <a:ea typeface="隶书" panose="02010509060101010101" pitchFamily="49" charset="-122"/>
              </a:rPr>
              <a:t>(Turns)</a:t>
            </a:r>
            <a:endParaRPr lang="en-US" altLang="zh-CN" sz="2800" b="1" dirty="0">
              <a:solidFill>
                <a:schemeClr val="accent1"/>
              </a:solidFill>
            </a:endParaRPr>
          </a:p>
        </p:txBody>
      </p:sp>
      <p:pic>
        <p:nvPicPr>
          <p:cNvPr id="501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892" y="2662232"/>
            <a:ext cx="3673475"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67051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idx="11"/>
          </p:nvPr>
        </p:nvSpPr>
        <p:spPr/>
        <p:txBody>
          <a:bodyPr/>
          <a:lstStyle/>
          <a:p>
            <a:r>
              <a:rPr lang="zh-CN" altLang="en-US" sz="2800" b="1" dirty="0">
                <a:solidFill>
                  <a:schemeClr val="accent1"/>
                </a:solidFill>
                <a:latin typeface="黑体" panose="02010609060101010101" pitchFamily="49" charset="-122"/>
                <a:ea typeface="黑体" panose="02010609060101010101" pitchFamily="49" charset="-122"/>
              </a:rPr>
              <a:t>属性（</a:t>
            </a:r>
            <a:r>
              <a:rPr lang="en-US" altLang="zh-CN" sz="2800" b="1" i="1" dirty="0">
                <a:solidFill>
                  <a:schemeClr val="accent1"/>
                </a:solidFill>
                <a:latin typeface="黑体" panose="02010609060101010101" pitchFamily="49" charset="-122"/>
                <a:ea typeface="黑体" panose="02010609060101010101" pitchFamily="49" charset="-122"/>
              </a:rPr>
              <a:t>Attributes</a:t>
            </a:r>
            <a:r>
              <a:rPr lang="zh-CN" altLang="en-US" sz="2800" b="1" dirty="0">
                <a:solidFill>
                  <a:schemeClr val="accent1"/>
                </a:solidFill>
                <a:latin typeface="黑体" panose="02010609060101010101" pitchFamily="49" charset="-122"/>
                <a:ea typeface="黑体" panose="02010609060101010101" pitchFamily="49" charset="-122"/>
              </a:rPr>
              <a:t>）</a:t>
            </a:r>
            <a:endParaRPr lang="en-US" altLang="zh-CN" sz="2800" b="1" dirty="0">
              <a:solidFill>
                <a:schemeClr val="accent1"/>
              </a:solidFill>
            </a:endParaRPr>
          </a:p>
          <a:p>
            <a:pPr lvl="1"/>
            <a:r>
              <a:rPr lang="zh-CN" altLang="en-US" sz="2400" b="1" dirty="0"/>
              <a:t>成本（</a:t>
            </a:r>
            <a:r>
              <a:rPr lang="en-US" altLang="zh-CN" sz="2400" b="1" dirty="0"/>
              <a:t>Cost</a:t>
            </a:r>
            <a:r>
              <a:rPr lang="zh-CN" altLang="en-US" sz="2400" b="1" dirty="0"/>
              <a:t>）</a:t>
            </a:r>
          </a:p>
          <a:p>
            <a:pPr lvl="1"/>
            <a:r>
              <a:rPr lang="zh-CN" altLang="en-US" sz="2400" b="1" dirty="0"/>
              <a:t>限制（</a:t>
            </a:r>
            <a:r>
              <a:rPr lang="en-US" altLang="zh-CN" sz="2400" b="1" dirty="0"/>
              <a:t>Restriction</a:t>
            </a:r>
            <a:r>
              <a:rPr lang="zh-CN" altLang="en-US" sz="2400" b="1" dirty="0"/>
              <a:t>）</a:t>
            </a:r>
          </a:p>
          <a:p>
            <a:pPr lvl="1"/>
            <a:r>
              <a:rPr lang="zh-CN" altLang="en-US" sz="2400" b="1" dirty="0"/>
              <a:t>等级（</a:t>
            </a:r>
            <a:r>
              <a:rPr lang="en-US" altLang="zh-CN" sz="2400" b="1" dirty="0"/>
              <a:t>Hierarchy</a:t>
            </a:r>
            <a:r>
              <a:rPr lang="zh-CN" altLang="en-US" sz="2400" b="1" dirty="0"/>
              <a:t>）</a:t>
            </a:r>
          </a:p>
          <a:p>
            <a:pPr lvl="1"/>
            <a:r>
              <a:rPr lang="zh-CN" altLang="en-US" sz="2400" b="1" dirty="0"/>
              <a:t>描述符（</a:t>
            </a:r>
            <a:r>
              <a:rPr lang="en-US" altLang="zh-CN" sz="2400" b="1" dirty="0"/>
              <a:t>Descriptor</a:t>
            </a:r>
            <a:r>
              <a:rPr lang="zh-CN" altLang="en-US" sz="2400" b="1" dirty="0"/>
              <a:t>）</a:t>
            </a:r>
          </a:p>
          <a:p>
            <a:pPr eaLnBrk="1" hangingPunct="1"/>
            <a:endParaRPr lang="en-US" altLang="zh-CN" dirty="0"/>
          </a:p>
        </p:txBody>
      </p:sp>
      <p:sp>
        <p:nvSpPr>
          <p:cNvPr id="5120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p>
        </p:txBody>
      </p:sp>
    </p:spTree>
    <p:extLst>
      <p:ext uri="{BB962C8B-B14F-4D97-AF65-F5344CB8AC3E}">
        <p14:creationId xmlns:p14="http://schemas.microsoft.com/office/powerpoint/2010/main" val="323751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1"/>
          </p:nvPr>
        </p:nvSpPr>
        <p:spPr>
          <a:xfrm>
            <a:off x="1125860" y="1988840"/>
            <a:ext cx="9721080" cy="4114801"/>
          </a:xfrm>
        </p:spPr>
        <p:txBody>
          <a:bodyPr>
            <a:normAutofit/>
          </a:bodyPr>
          <a:lstStyle/>
          <a:p>
            <a:pPr eaLnBrk="1" hangingPunct="1"/>
            <a:r>
              <a:rPr lang="zh-CN" altLang="en-US" sz="2400" dirty="0"/>
              <a:t>穿过网络元素时累积的某种属性值。如行车时间， 步行时间，距离等。 </a:t>
            </a:r>
          </a:p>
          <a:p>
            <a:pPr eaLnBrk="1" hangingPunct="1"/>
            <a:r>
              <a:rPr lang="zh-CN" altLang="en-US" sz="2400" dirty="0"/>
              <a:t>通过属性字段确定成本</a:t>
            </a:r>
          </a:p>
        </p:txBody>
      </p:sp>
      <p:sp>
        <p:nvSpPr>
          <p:cNvPr id="52226" name="Rectangle 2"/>
          <p:cNvSpPr>
            <a:spLocks noGrp="1" noChangeArrowheads="1"/>
          </p:cNvSpPr>
          <p:nvPr>
            <p:ph type="title"/>
          </p:nvPr>
        </p:nvSpPr>
        <p:spPr/>
        <p:txBody>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成本（</a:t>
            </a:r>
            <a:r>
              <a:rPr lang="en-US" altLang="zh-CN" sz="2800" b="1" i="1" dirty="0">
                <a:solidFill>
                  <a:schemeClr val="accent1"/>
                </a:solidFill>
                <a:latin typeface="黑体" panose="02010609060101010101" pitchFamily="49" charset="-122"/>
                <a:ea typeface="黑体" panose="02010609060101010101" pitchFamily="49" charset="-122"/>
              </a:rPr>
              <a:t>Cost</a:t>
            </a:r>
            <a:r>
              <a:rPr lang="zh-CN" altLang="en-US" sz="2800" b="1" dirty="0">
                <a:solidFill>
                  <a:schemeClr val="accent1"/>
                </a:solidFill>
                <a:latin typeface="黑体" panose="02010609060101010101" pitchFamily="49" charset="-122"/>
                <a:ea typeface="黑体" panose="02010609060101010101" pitchFamily="49" charset="-122"/>
              </a:rPr>
              <a:t>）属性</a:t>
            </a:r>
          </a:p>
        </p:txBody>
      </p:sp>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552" y="3249929"/>
            <a:ext cx="6337300"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555" y="4594236"/>
            <a:ext cx="4643437"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59201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3267" name="Rectangle 3"/>
          <p:cNvSpPr>
            <a:spLocks noGrp="1" noChangeArrowheads="1"/>
          </p:cNvSpPr>
          <p:nvPr>
            <p:ph idx="11"/>
          </p:nvPr>
        </p:nvSpPr>
        <p:spPr>
          <a:xfrm>
            <a:off x="1125861" y="1988840"/>
            <a:ext cx="8712967" cy="4114801"/>
          </a:xfrm>
        </p:spPr>
        <p:txBody>
          <a:bodyPr>
            <a:normAutofit/>
          </a:bodyPr>
          <a:lstStyle/>
          <a:p>
            <a:pPr algn="just">
              <a:lnSpc>
                <a:spcPct val="120000"/>
              </a:lnSpc>
            </a:pPr>
            <a:r>
              <a:rPr lang="zh-CN" altLang="en-US" b="1" dirty="0">
                <a:solidFill>
                  <a:srgbClr val="FF0000"/>
                </a:solidFill>
              </a:rPr>
              <a:t>缓冲区是根据点、线、面地理实体，建立起周围一定宽度范围内的扩展距离图</a:t>
            </a:r>
            <a:endParaRPr lang="en-US" altLang="zh-CN" b="1" dirty="0">
              <a:solidFill>
                <a:srgbClr val="FF0000"/>
              </a:solidFill>
            </a:endParaRPr>
          </a:p>
          <a:p>
            <a:pPr algn="just">
              <a:lnSpc>
                <a:spcPct val="120000"/>
              </a:lnSpc>
            </a:pPr>
            <a:r>
              <a:rPr lang="zh-CN" altLang="en-US" dirty="0"/>
              <a:t>缓冲区的作用：是用来限定所需处理的专题数据的空间范围，一般认为缓冲区以内的信息均是与构成缓冲区的核心实体相关的，及邻接或关联关系，而缓冲区以外的数据与分析无关</a:t>
            </a:r>
            <a:endParaRPr lang="zh-CN" altLang="en-US" i="1" dirty="0">
              <a:solidFill>
                <a:schemeClr val="accent1"/>
              </a:solidFill>
            </a:endParaRPr>
          </a:p>
          <a:p>
            <a:pPr algn="just">
              <a:lnSpc>
                <a:spcPct val="120000"/>
              </a:lnSpc>
            </a:pPr>
            <a:endParaRPr lang="en-US" altLang="zh-CN" b="1" i="1" dirty="0">
              <a:latin typeface="宋体" panose="02010600030101010101" pitchFamily="2" charset="-122"/>
            </a:endParaRPr>
          </a:p>
        </p:txBody>
      </p:sp>
      <p:sp>
        <p:nvSpPr>
          <p:cNvPr id="3584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缓冲区</a:t>
            </a:r>
          </a:p>
        </p:txBody>
      </p:sp>
    </p:spTree>
    <p:extLst>
      <p:ext uri="{BB962C8B-B14F-4D97-AF65-F5344CB8AC3E}">
        <p14:creationId xmlns:p14="http://schemas.microsoft.com/office/powerpoint/2010/main" val="115048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idx="11"/>
          </p:nvPr>
        </p:nvSpPr>
        <p:spPr>
          <a:xfrm>
            <a:off x="1125861" y="1988840"/>
            <a:ext cx="4968551" cy="4114801"/>
          </a:xfrm>
        </p:spPr>
        <p:txBody>
          <a:bodyPr>
            <a:normAutofit fontScale="77500" lnSpcReduction="20000"/>
          </a:bodyPr>
          <a:lstStyle/>
          <a:p>
            <a:pPr eaLnBrk="1" hangingPunct="1">
              <a:lnSpc>
                <a:spcPct val="150000"/>
              </a:lnSpc>
              <a:spcBef>
                <a:spcPts val="0"/>
              </a:spcBef>
            </a:pPr>
            <a:r>
              <a:rPr lang="zh-CN" altLang="en-US" dirty="0"/>
              <a:t>布尔表达式：</a:t>
            </a:r>
            <a:r>
              <a:rPr lang="en-US" altLang="zh-CN" dirty="0"/>
              <a:t>Restricted (true) </a:t>
            </a:r>
            <a:r>
              <a:rPr lang="zh-CN" altLang="en-US" dirty="0"/>
              <a:t>或者</a:t>
            </a:r>
            <a:r>
              <a:rPr lang="en-US" altLang="zh-CN" dirty="0"/>
              <a:t>Traversable (false </a:t>
            </a:r>
          </a:p>
          <a:p>
            <a:pPr eaLnBrk="1" hangingPunct="1">
              <a:lnSpc>
                <a:spcPct val="150000"/>
              </a:lnSpc>
              <a:spcBef>
                <a:spcPts val="0"/>
              </a:spcBef>
            </a:pPr>
            <a:r>
              <a:rPr lang="zh-CN" altLang="en-US" dirty="0"/>
              <a:t>单行道或封禁的街道可以用字段标示在网络属性表中。</a:t>
            </a:r>
          </a:p>
          <a:p>
            <a:pPr eaLnBrk="1" hangingPunct="1">
              <a:lnSpc>
                <a:spcPct val="150000"/>
              </a:lnSpc>
              <a:spcBef>
                <a:spcPts val="0"/>
              </a:spcBef>
            </a:pPr>
            <a:r>
              <a:rPr lang="zh-CN" altLang="en-US" dirty="0"/>
              <a:t>字段值可显示单行道的交通方向，如</a:t>
            </a:r>
            <a:r>
              <a:rPr lang="en-US" altLang="zh-CN" dirty="0"/>
              <a:t>FT</a:t>
            </a:r>
            <a:r>
              <a:rPr lang="zh-CN" altLang="en-US" dirty="0"/>
              <a:t>表示允许从弧段的始节点到终节点。</a:t>
            </a:r>
            <a:r>
              <a:rPr lang="en-US" altLang="zh-CN" dirty="0"/>
              <a:t>TF</a:t>
            </a:r>
            <a:r>
              <a:rPr lang="zh-CN" altLang="en-US" dirty="0"/>
              <a:t>表示允许从弧段的终节点到始节点，而</a:t>
            </a:r>
            <a:r>
              <a:rPr lang="en-US" altLang="zh-CN" dirty="0"/>
              <a:t>N</a:t>
            </a:r>
            <a:r>
              <a:rPr lang="zh-CN" altLang="en-US" dirty="0"/>
              <a:t>表示在任何方向都不能通行。</a:t>
            </a:r>
          </a:p>
        </p:txBody>
      </p:sp>
      <p:sp>
        <p:nvSpPr>
          <p:cNvPr id="53250" name="Rectangle 2"/>
          <p:cNvSpPr>
            <a:spLocks noGrp="1" noChangeArrowheads="1"/>
          </p:cNvSpPr>
          <p:nvPr>
            <p:ph type="title"/>
          </p:nvPr>
        </p:nvSpPr>
        <p:spPr/>
        <p:txBody>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限制（</a:t>
            </a:r>
            <a:r>
              <a:rPr lang="en-US" altLang="zh-CN" sz="2800" b="1" i="1" dirty="0">
                <a:solidFill>
                  <a:schemeClr val="accent1"/>
                </a:solidFill>
                <a:latin typeface="黑体" panose="02010609060101010101" pitchFamily="49" charset="-122"/>
                <a:ea typeface="黑体" panose="02010609060101010101" pitchFamily="49" charset="-122"/>
              </a:rPr>
              <a:t>Restriction</a:t>
            </a:r>
            <a:r>
              <a:rPr lang="zh-CN" altLang="en-US" sz="2800" b="1" dirty="0">
                <a:solidFill>
                  <a:schemeClr val="accent1"/>
                </a:solidFill>
                <a:latin typeface="黑体" panose="02010609060101010101" pitchFamily="49" charset="-122"/>
                <a:ea typeface="黑体" panose="02010609060101010101" pitchFamily="49" charset="-122"/>
              </a:rPr>
              <a:t>）</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476" y="1988096"/>
            <a:ext cx="4930938" cy="39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3255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1"/>
          </p:nvPr>
        </p:nvSpPr>
        <p:spPr/>
        <p:txBody>
          <a:bodyPr>
            <a:normAutofit/>
          </a:bodyPr>
          <a:lstStyle/>
          <a:p>
            <a:pPr eaLnBrk="1" hangingPunct="1"/>
            <a:r>
              <a:rPr lang="zh-CN" altLang="en-US" dirty="0"/>
              <a:t>通过整型值对边线元素进行等级划分</a:t>
            </a:r>
          </a:p>
          <a:p>
            <a:pPr eaLnBrk="1" hangingPunct="1"/>
            <a:r>
              <a:rPr lang="zh-CN" altLang="en-US" dirty="0"/>
              <a:t>用于在网络数据集中查找路径</a:t>
            </a:r>
          </a:p>
          <a:p>
            <a:pPr eaLnBrk="1" hangingPunct="1"/>
            <a:r>
              <a:rPr lang="zh-CN" altLang="en-US" dirty="0"/>
              <a:t>默认支持三个等级</a:t>
            </a:r>
          </a:p>
          <a:p>
            <a:pPr lvl="1" eaLnBrk="1" hangingPunct="1">
              <a:buFontTx/>
              <a:buNone/>
            </a:pPr>
            <a:r>
              <a:rPr lang="en-US" altLang="zh-CN" sz="2400" b="1" i="1" dirty="0"/>
              <a:t>    Road Type</a:t>
            </a:r>
          </a:p>
          <a:p>
            <a:pPr lvl="1" eaLnBrk="1" hangingPunct="1"/>
            <a:r>
              <a:rPr lang="en-US" altLang="zh-CN" sz="2400" dirty="0"/>
              <a:t> </a:t>
            </a:r>
            <a:r>
              <a:rPr lang="en-US" altLang="zh-CN" sz="2400" b="1" i="1" dirty="0"/>
              <a:t>1 = highway </a:t>
            </a:r>
          </a:p>
          <a:p>
            <a:pPr lvl="1" eaLnBrk="1" hangingPunct="1"/>
            <a:r>
              <a:rPr lang="en-US" altLang="zh-CN" sz="2400" b="1" i="1" dirty="0"/>
              <a:t> 2 = major road</a:t>
            </a:r>
          </a:p>
          <a:p>
            <a:pPr lvl="1" eaLnBrk="1" hangingPunct="1"/>
            <a:r>
              <a:rPr lang="en-US" altLang="zh-CN" sz="2400" b="1" i="1" dirty="0"/>
              <a:t> 3 = local street</a:t>
            </a:r>
          </a:p>
        </p:txBody>
      </p:sp>
      <p:sp>
        <p:nvSpPr>
          <p:cNvPr id="55298" name="Rectangle 2"/>
          <p:cNvSpPr>
            <a:spLocks noGrp="1" noChangeArrowheads="1"/>
          </p:cNvSpPr>
          <p:nvPr>
            <p:ph type="title"/>
          </p:nvPr>
        </p:nvSpPr>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等级（</a:t>
            </a:r>
            <a:r>
              <a:rPr lang="en-US" altLang="zh-CN" sz="2800" b="1" dirty="0">
                <a:solidFill>
                  <a:schemeClr val="accent1"/>
                </a:solidFill>
                <a:latin typeface="黑体" panose="02010609060101010101" pitchFamily="49" charset="-122"/>
                <a:ea typeface="黑体" panose="02010609060101010101" pitchFamily="49" charset="-122"/>
              </a:rPr>
              <a:t>Hierarchy</a:t>
            </a:r>
            <a:r>
              <a:rPr lang="zh-CN" altLang="en-US" sz="2800" b="1" dirty="0">
                <a:solidFill>
                  <a:schemeClr val="accent1"/>
                </a:solidFill>
                <a:latin typeface="黑体" panose="02010609060101010101" pitchFamily="49" charset="-122"/>
                <a:ea typeface="黑体" panose="02010609060101010101" pitchFamily="49" charset="-122"/>
              </a:rPr>
              <a:t>）</a:t>
            </a:r>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4351" y="3429001"/>
            <a:ext cx="45180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23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idx="11"/>
          </p:nvPr>
        </p:nvSpPr>
        <p:spPr/>
        <p:txBody>
          <a:bodyPr>
            <a:normAutofit/>
          </a:bodyPr>
          <a:lstStyle/>
          <a:p>
            <a:pPr eaLnBrk="1" hangingPunct="1"/>
            <a:r>
              <a:rPr lang="zh-CN" altLang="en-US" dirty="0"/>
              <a:t>用于描述网络元素的整体特征。如：车道数、材 质等属性信息。</a:t>
            </a:r>
          </a:p>
        </p:txBody>
      </p:sp>
      <p:sp>
        <p:nvSpPr>
          <p:cNvPr id="56322" name="Rectangle 2"/>
          <p:cNvSpPr>
            <a:spLocks noGrp="1" noChangeArrowheads="1"/>
          </p:cNvSpPr>
          <p:nvPr>
            <p:ph type="title"/>
          </p:nvPr>
        </p:nvSpPr>
        <p:spPr/>
        <p:txBody>
          <a:bodyPr/>
          <a:lstStyle/>
          <a:p>
            <a:pPr eaLnBrk="1" hangingPunct="1"/>
            <a:r>
              <a:rPr lang="en-US" altLang="zh-CN" sz="3200" b="1" dirty="0">
                <a:latin typeface="黑体" panose="02010609060101010101" pitchFamily="49" charset="-122"/>
                <a:ea typeface="黑体" panose="02010609060101010101" pitchFamily="49" charset="-122"/>
              </a:rPr>
              <a:t>5.1</a:t>
            </a:r>
            <a:r>
              <a:rPr lang="zh-CN" altLang="en-US" sz="3200" b="1" dirty="0">
                <a:latin typeface="黑体" panose="02010609060101010101" pitchFamily="49" charset="-122"/>
                <a:ea typeface="黑体" panose="02010609060101010101" pitchFamily="49" charset="-122"/>
              </a:rPr>
              <a:t>网络数据集</a:t>
            </a:r>
            <a:r>
              <a:rPr lang="en-US" altLang="zh-CN" dirty="0">
                <a:latin typeface="黑体" panose="02010609060101010101" pitchFamily="49" charset="-122"/>
                <a:ea typeface="黑体" panose="02010609060101010101" pitchFamily="49" charset="-122"/>
              </a:rPr>
              <a:t>-</a:t>
            </a:r>
            <a:r>
              <a:rPr lang="zh-CN" altLang="en-US" sz="2800" b="1" dirty="0">
                <a:solidFill>
                  <a:schemeClr val="accent1"/>
                </a:solidFill>
              </a:rPr>
              <a:t>描述符（</a:t>
            </a:r>
            <a:r>
              <a:rPr lang="en-US" altLang="zh-CN" sz="2800" b="1" i="1" dirty="0">
                <a:solidFill>
                  <a:schemeClr val="accent1"/>
                </a:solidFill>
              </a:rPr>
              <a:t>Descriptor</a:t>
            </a:r>
            <a:r>
              <a:rPr lang="zh-CN" altLang="en-US" sz="2800" b="1" dirty="0">
                <a:solidFill>
                  <a:schemeClr val="accent1"/>
                </a:solidFill>
              </a:rPr>
              <a:t>）</a:t>
            </a:r>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851" y="3071813"/>
            <a:ext cx="664368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69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10657184" cy="4680520"/>
          </a:xfrm>
        </p:spPr>
        <p:txBody>
          <a:bodyPr>
            <a:normAutofit fontScale="85000" lnSpcReduction="10000"/>
          </a:bodyPr>
          <a:lstStyle/>
          <a:p>
            <a:r>
              <a:rPr lang="zh-CN" altLang="en-US" b="1" dirty="0">
                <a:solidFill>
                  <a:srgbClr val="C00000"/>
                </a:solidFill>
              </a:rPr>
              <a:t>创建网络数据集是传输网络分析的基础，可以使用城市交通网络等数据在</a:t>
            </a:r>
            <a:r>
              <a:rPr lang="en-US" altLang="zh-CN" b="1" dirty="0">
                <a:solidFill>
                  <a:srgbClr val="C00000"/>
                </a:solidFill>
              </a:rPr>
              <a:t>ArcGIS</a:t>
            </a:r>
            <a:r>
              <a:rPr lang="zh-CN" altLang="en-US" b="1" dirty="0">
                <a:solidFill>
                  <a:srgbClr val="C00000"/>
                </a:solidFill>
              </a:rPr>
              <a:t>中构建。除了道路数据以外，还要添加模型和规则：</a:t>
            </a:r>
            <a:endParaRPr lang="en-US" altLang="zh-CN" b="1" dirty="0">
              <a:solidFill>
                <a:srgbClr val="C00000"/>
              </a:solidFill>
            </a:endParaRPr>
          </a:p>
          <a:p>
            <a:pPr lvl="1"/>
            <a:r>
              <a:rPr lang="zh-CN" altLang="en-US" b="1" dirty="0"/>
              <a:t>预先设计好的拐弯模型</a:t>
            </a:r>
            <a:endParaRPr lang="en-US" altLang="zh-CN" b="1" dirty="0"/>
          </a:p>
          <a:p>
            <a:pPr lvl="1"/>
            <a:r>
              <a:rPr lang="zh-CN" altLang="en-US" b="1" dirty="0"/>
              <a:t>连通性（连通组、连通策略）</a:t>
            </a:r>
            <a:endParaRPr lang="en-US" altLang="zh-CN" b="1" dirty="0"/>
          </a:p>
          <a:p>
            <a:pPr lvl="1"/>
            <a:r>
              <a:rPr lang="zh-CN" altLang="en-US" b="1" dirty="0"/>
              <a:t>选择是否对网络数据集的高程进行建模（主要用于高架桥路网）</a:t>
            </a:r>
            <a:endParaRPr lang="en-US" altLang="zh-CN" b="1" dirty="0"/>
          </a:p>
          <a:p>
            <a:pPr lvl="1"/>
            <a:r>
              <a:rPr lang="zh-CN" altLang="en-US" b="1" dirty="0"/>
              <a:t>网络属性：网络抗阻的成本属性（如“长度”和“时间”）；逻辑性（“单行线”等）；网络限制等。</a:t>
            </a:r>
            <a:endParaRPr lang="en-US" altLang="zh-CN" b="1" dirty="0"/>
          </a:p>
          <a:p>
            <a:pPr lvl="1"/>
            <a:r>
              <a:rPr lang="zh-CN" altLang="en-US" b="1" dirty="0"/>
              <a:t>添加出行模式：如果交通网络中出现两种类型不同的道路，如铁路和公路，可分别定义。</a:t>
            </a:r>
            <a:endParaRPr lang="en-US" altLang="zh-CN" b="1" dirty="0"/>
          </a:p>
          <a:p>
            <a:pPr lvl="1"/>
            <a:r>
              <a:rPr lang="zh-CN" altLang="en-US" b="1" dirty="0"/>
              <a:t>设置行驶方向。设置的结果可包含导航信息。</a:t>
            </a:r>
            <a:endParaRPr lang="en-US" altLang="zh-CN" b="1" dirty="0"/>
          </a:p>
          <a:p>
            <a:pPr lvl="1"/>
            <a:r>
              <a:rPr lang="zh-CN" altLang="en-US" b="1" dirty="0"/>
              <a:t>选择是否构建服务区索引（打勾，会在数据集中构建可加速创建服务区的索引要素类。</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创建</a:t>
            </a:r>
            <a:endParaRPr lang="zh-CN" altLang="en-US" sz="3200" dirty="0"/>
          </a:p>
        </p:txBody>
      </p:sp>
    </p:spTree>
    <p:extLst>
      <p:ext uri="{BB962C8B-B14F-4D97-AF65-F5344CB8AC3E}">
        <p14:creationId xmlns:p14="http://schemas.microsoft.com/office/powerpoint/2010/main" val="20504878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5.1 </a:t>
            </a:r>
            <a:r>
              <a:rPr lang="zh-CN" altLang="en-US" b="1" dirty="0">
                <a:latin typeface="黑体" panose="02010609060101010101" pitchFamily="49" charset="-122"/>
                <a:ea typeface="黑体" panose="02010609060101010101" pitchFamily="49" charset="-122"/>
              </a:rPr>
              <a:t>网络数据集</a:t>
            </a:r>
            <a:endParaRPr lang="zh-CN" altLang="en-US" dirty="0"/>
          </a:p>
        </p:txBody>
      </p:sp>
      <p:pic>
        <p:nvPicPr>
          <p:cNvPr id="4" name="图片 3"/>
          <p:cNvPicPr>
            <a:picLocks noChangeAspect="1"/>
          </p:cNvPicPr>
          <p:nvPr/>
        </p:nvPicPr>
        <p:blipFill>
          <a:blip r:embed="rId3"/>
          <a:stretch>
            <a:fillRect/>
          </a:stretch>
        </p:blipFill>
        <p:spPr>
          <a:xfrm>
            <a:off x="1125860" y="2040260"/>
            <a:ext cx="6019940" cy="4610207"/>
          </a:xfrm>
          <a:prstGeom prst="rect">
            <a:avLst/>
          </a:prstGeom>
        </p:spPr>
      </p:pic>
      <p:pic>
        <p:nvPicPr>
          <p:cNvPr id="5" name="图片 4"/>
          <p:cNvPicPr>
            <a:picLocks noChangeAspect="1"/>
          </p:cNvPicPr>
          <p:nvPr/>
        </p:nvPicPr>
        <p:blipFill>
          <a:blip r:embed="rId4"/>
          <a:stretch>
            <a:fillRect/>
          </a:stretch>
        </p:blipFill>
        <p:spPr>
          <a:xfrm>
            <a:off x="7390556" y="2876455"/>
            <a:ext cx="3600400" cy="3298265"/>
          </a:xfrm>
          <a:prstGeom prst="rect">
            <a:avLst/>
          </a:prstGeom>
        </p:spPr>
      </p:pic>
    </p:spTree>
    <p:extLst>
      <p:ext uri="{BB962C8B-B14F-4D97-AF65-F5344CB8AC3E}">
        <p14:creationId xmlns:p14="http://schemas.microsoft.com/office/powerpoint/2010/main" val="2975936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70276" y="1520788"/>
            <a:ext cx="6048672" cy="5337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09571" name="Rectangle 3"/>
          <p:cNvSpPr>
            <a:spLocks noGrp="1" noChangeArrowheads="1"/>
          </p:cNvSpPr>
          <p:nvPr>
            <p:ph type="title"/>
          </p:nvPr>
        </p:nvSpPr>
        <p:spPr>
          <a:xfrm>
            <a:off x="658315" y="-240360"/>
            <a:ext cx="9144001" cy="1617131"/>
          </a:xfrm>
        </p:spPr>
        <p:txBody>
          <a:bodyPr>
            <a:normAutofit/>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p>
        </p:txBody>
      </p:sp>
      <p:sp>
        <p:nvSpPr>
          <p:cNvPr id="5" name="矩形 4"/>
          <p:cNvSpPr/>
          <p:nvPr/>
        </p:nvSpPr>
        <p:spPr>
          <a:xfrm>
            <a:off x="5158308" y="1520788"/>
            <a:ext cx="1800200" cy="57606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网络名称</a:t>
            </a:r>
          </a:p>
        </p:txBody>
      </p:sp>
      <p:sp>
        <p:nvSpPr>
          <p:cNvPr id="7" name="矩形 6"/>
          <p:cNvSpPr/>
          <p:nvPr/>
        </p:nvSpPr>
        <p:spPr>
          <a:xfrm>
            <a:off x="5158308" y="2420888"/>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网络数据</a:t>
            </a:r>
          </a:p>
        </p:txBody>
      </p:sp>
      <p:sp>
        <p:nvSpPr>
          <p:cNvPr id="8" name="矩形 7"/>
          <p:cNvSpPr/>
          <p:nvPr/>
        </p:nvSpPr>
        <p:spPr>
          <a:xfrm>
            <a:off x="5158308" y="3356992"/>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网络连通性</a:t>
            </a:r>
          </a:p>
        </p:txBody>
      </p:sp>
      <p:sp>
        <p:nvSpPr>
          <p:cNvPr id="9" name="矩形 8"/>
          <p:cNvSpPr/>
          <p:nvPr/>
        </p:nvSpPr>
        <p:spPr>
          <a:xfrm>
            <a:off x="5230316" y="4221088"/>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拐弯（可选）</a:t>
            </a:r>
          </a:p>
        </p:txBody>
      </p:sp>
      <p:sp>
        <p:nvSpPr>
          <p:cNvPr id="10" name="矩形 9"/>
          <p:cNvSpPr/>
          <p:nvPr/>
        </p:nvSpPr>
        <p:spPr>
          <a:xfrm>
            <a:off x="5230316" y="5229200"/>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网络属性</a:t>
            </a:r>
          </a:p>
        </p:txBody>
      </p:sp>
      <p:sp>
        <p:nvSpPr>
          <p:cNvPr id="11" name="矩形 10"/>
          <p:cNvSpPr/>
          <p:nvPr/>
        </p:nvSpPr>
        <p:spPr>
          <a:xfrm>
            <a:off x="5230316" y="6209928"/>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方向（可选）</a:t>
            </a:r>
          </a:p>
        </p:txBody>
      </p:sp>
      <p:sp>
        <p:nvSpPr>
          <p:cNvPr id="12" name="下箭头 11"/>
          <p:cNvSpPr/>
          <p:nvPr/>
        </p:nvSpPr>
        <p:spPr>
          <a:xfrm>
            <a:off x="5950396" y="2060848"/>
            <a:ext cx="216024" cy="3600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3" name="下箭头 12"/>
          <p:cNvSpPr/>
          <p:nvPr/>
        </p:nvSpPr>
        <p:spPr>
          <a:xfrm>
            <a:off x="5950396" y="2996952"/>
            <a:ext cx="216024" cy="3600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4" name="下箭头 13"/>
          <p:cNvSpPr/>
          <p:nvPr/>
        </p:nvSpPr>
        <p:spPr>
          <a:xfrm>
            <a:off x="5950396" y="3933056"/>
            <a:ext cx="216024" cy="288032"/>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5" name="下箭头 14"/>
          <p:cNvSpPr/>
          <p:nvPr/>
        </p:nvSpPr>
        <p:spPr>
          <a:xfrm>
            <a:off x="5950396" y="4797152"/>
            <a:ext cx="216024" cy="43204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6" name="下箭头 15"/>
          <p:cNvSpPr/>
          <p:nvPr/>
        </p:nvSpPr>
        <p:spPr>
          <a:xfrm>
            <a:off x="5950396" y="5805264"/>
            <a:ext cx="144016" cy="43204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8" name="右箭头 17"/>
          <p:cNvSpPr/>
          <p:nvPr/>
        </p:nvSpPr>
        <p:spPr>
          <a:xfrm>
            <a:off x="7030516" y="3429000"/>
            <a:ext cx="864096" cy="28803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9" name="右箭头 18"/>
          <p:cNvSpPr/>
          <p:nvPr/>
        </p:nvSpPr>
        <p:spPr>
          <a:xfrm>
            <a:off x="7102524" y="4365104"/>
            <a:ext cx="864096" cy="28803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0" name="右箭头 19"/>
          <p:cNvSpPr/>
          <p:nvPr/>
        </p:nvSpPr>
        <p:spPr>
          <a:xfrm>
            <a:off x="7102524" y="5301208"/>
            <a:ext cx="864096" cy="28803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1" name="圆角矩形 20"/>
          <p:cNvSpPr/>
          <p:nvPr/>
        </p:nvSpPr>
        <p:spPr>
          <a:xfrm>
            <a:off x="8038628" y="2852936"/>
            <a:ext cx="2160240" cy="936104"/>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连通组、连通策略</a:t>
            </a:r>
          </a:p>
        </p:txBody>
      </p:sp>
      <p:sp>
        <p:nvSpPr>
          <p:cNvPr id="22" name="圆角矩形 21"/>
          <p:cNvSpPr/>
          <p:nvPr/>
        </p:nvSpPr>
        <p:spPr>
          <a:xfrm>
            <a:off x="8110636" y="3933056"/>
            <a:ext cx="2016224" cy="936104"/>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拐弯要素</a:t>
            </a:r>
            <a:endParaRPr kumimoji="0" lang="en-US" altLang="zh-CN"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（初始拐弯）</a:t>
            </a:r>
          </a:p>
        </p:txBody>
      </p:sp>
      <p:sp>
        <p:nvSpPr>
          <p:cNvPr id="23" name="圆角矩形 22"/>
          <p:cNvSpPr/>
          <p:nvPr/>
        </p:nvSpPr>
        <p:spPr>
          <a:xfrm>
            <a:off x="8110636" y="5085184"/>
            <a:ext cx="2016224" cy="79208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评价</a:t>
            </a:r>
          </a:p>
        </p:txBody>
      </p:sp>
    </p:spTree>
    <p:extLst>
      <p:ext uri="{BB962C8B-B14F-4D97-AF65-F5344CB8AC3E}">
        <p14:creationId xmlns:p14="http://schemas.microsoft.com/office/powerpoint/2010/main" val="3919860129"/>
      </p:ext>
    </p:extLst>
  </p:cSld>
  <p:clrMapOvr>
    <a:masterClrMapping/>
  </p:clrMapOvr>
  <p:transition spd="med">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7632848" cy="4114801"/>
          </a:xfrm>
        </p:spPr>
        <p:txBody>
          <a:bodyPr/>
          <a:lstStyle/>
          <a:p>
            <a:r>
              <a:rPr lang="zh-CN" altLang="en-US" b="1" dirty="0">
                <a:solidFill>
                  <a:schemeClr val="accent1"/>
                </a:solidFill>
              </a:rPr>
              <a:t>网络分析参数设置</a:t>
            </a:r>
            <a:endParaRPr lang="en-US" altLang="zh-CN" b="1" dirty="0">
              <a:solidFill>
                <a:schemeClr val="accent1"/>
              </a:solidFill>
            </a:endParaRPr>
          </a:p>
          <a:p>
            <a:pPr lvl="1"/>
            <a:r>
              <a:rPr lang="en-US" altLang="zh-CN" b="1" dirty="0"/>
              <a:t>【</a:t>
            </a:r>
            <a:r>
              <a:rPr lang="zh-CN" altLang="en-US" b="1" dirty="0"/>
              <a:t>自定义</a:t>
            </a:r>
            <a:r>
              <a:rPr lang="en-US" altLang="zh-CN" b="1" dirty="0"/>
              <a:t>】|【</a:t>
            </a:r>
            <a:r>
              <a:rPr lang="zh-CN" altLang="en-US" b="1" dirty="0"/>
              <a:t>拓展模块</a:t>
            </a:r>
            <a:r>
              <a:rPr lang="en-US" altLang="zh-CN" b="1" dirty="0"/>
              <a:t>】|【Network Analyst]</a:t>
            </a:r>
          </a:p>
          <a:p>
            <a:pPr lvl="1"/>
            <a:r>
              <a:rPr lang="zh-CN" altLang="en-US" b="1" dirty="0"/>
              <a:t>点击工具条    打开</a:t>
            </a:r>
            <a:r>
              <a:rPr lang="en-US" altLang="zh-CN" b="1" dirty="0"/>
              <a:t>【Network Analyst】</a:t>
            </a:r>
            <a:r>
              <a:rPr lang="zh-CN" altLang="en-US" b="1" dirty="0"/>
              <a:t>，可以设置停靠点、路径、障碍等图层的属性及对象的属性</a:t>
            </a:r>
            <a:endParaRPr lang="en-US" altLang="zh-CN" b="1" dirty="0"/>
          </a:p>
          <a:p>
            <a:pPr lvl="1"/>
            <a:endParaRPr lang="en-US" altLang="zh-CN" b="1" dirty="0"/>
          </a:p>
          <a:p>
            <a:pPr lvl="1"/>
            <a:endParaRPr lang="zh-CN" altLang="en-US" b="1"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5.2 </a:t>
            </a:r>
            <a:r>
              <a:rPr lang="zh-CN" altLang="en-US" b="1" dirty="0">
                <a:latin typeface="黑体" panose="02010609060101010101" pitchFamily="49" charset="-122"/>
                <a:ea typeface="黑体" panose="02010609060101010101" pitchFamily="49" charset="-122"/>
              </a:rPr>
              <a:t>传输网络分析</a:t>
            </a:r>
            <a:endParaRPr lang="zh-CN" altLang="en-US" dirty="0"/>
          </a:p>
        </p:txBody>
      </p:sp>
      <p:pic>
        <p:nvPicPr>
          <p:cNvPr id="4" name="图片 3"/>
          <p:cNvPicPr>
            <a:picLocks noChangeAspect="1"/>
          </p:cNvPicPr>
          <p:nvPr/>
        </p:nvPicPr>
        <p:blipFill>
          <a:blip r:embed="rId2" cstate="print"/>
          <a:stretch>
            <a:fillRect/>
          </a:stretch>
        </p:blipFill>
        <p:spPr>
          <a:xfrm>
            <a:off x="9046740" y="1628800"/>
            <a:ext cx="2592288" cy="5128698"/>
          </a:xfrm>
          <a:prstGeom prst="rect">
            <a:avLst/>
          </a:prstGeom>
        </p:spPr>
      </p:pic>
    </p:spTree>
    <p:extLst>
      <p:ext uri="{BB962C8B-B14F-4D97-AF65-F5344CB8AC3E}">
        <p14:creationId xmlns:p14="http://schemas.microsoft.com/office/powerpoint/2010/main" val="11152041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fontScale="85000" lnSpcReduction="20000"/>
          </a:bodyPr>
          <a:lstStyle/>
          <a:p>
            <a:r>
              <a:rPr lang="zh-CN" altLang="en-US" sz="2800" dirty="0">
                <a:solidFill>
                  <a:schemeClr val="accent1"/>
                </a:solidFill>
              </a:rPr>
              <a:t>网络分析模型</a:t>
            </a:r>
            <a:endParaRPr lang="en-US" altLang="zh-CN" sz="2800" dirty="0">
              <a:solidFill>
                <a:schemeClr val="accent1"/>
              </a:solidFill>
            </a:endParaRPr>
          </a:p>
          <a:p>
            <a:pPr marL="442913" lvl="2" indent="-223838">
              <a:spcBef>
                <a:spcPts val="1800"/>
              </a:spcBef>
            </a:pPr>
            <a:r>
              <a:rPr lang="zh-CN" altLang="en-US" sz="2600" b="1" dirty="0"/>
              <a:t>最优路径分析（</a:t>
            </a:r>
            <a:r>
              <a:rPr lang="en-US" altLang="zh-CN" sz="2600" b="1" dirty="0"/>
              <a:t>finding the best route</a:t>
            </a:r>
            <a:r>
              <a:rPr lang="zh-CN" altLang="en-US" sz="2600" b="1" dirty="0"/>
              <a:t>）</a:t>
            </a:r>
            <a:endParaRPr lang="en-US" altLang="zh-CN" sz="2600" b="1" dirty="0"/>
          </a:p>
          <a:p>
            <a:pPr marL="442913" lvl="2" indent="-223838">
              <a:spcBef>
                <a:spcPts val="1800"/>
              </a:spcBef>
            </a:pPr>
            <a:r>
              <a:rPr lang="zh-CN" altLang="en-US" sz="2600" b="1" dirty="0"/>
              <a:t>查找最邻近设施（</a:t>
            </a:r>
            <a:r>
              <a:rPr lang="en-US" altLang="zh-CN" sz="2600" b="1" dirty="0"/>
              <a:t>finding the closest facility</a:t>
            </a:r>
            <a:r>
              <a:rPr lang="zh-CN" altLang="en-US" sz="2600" b="1" dirty="0"/>
              <a:t>）</a:t>
            </a:r>
            <a:endParaRPr lang="en-US" altLang="zh-CN" sz="2600" b="1" dirty="0"/>
          </a:p>
          <a:p>
            <a:pPr marL="442913" lvl="2" indent="-223838">
              <a:spcBef>
                <a:spcPts val="1800"/>
              </a:spcBef>
            </a:pPr>
            <a:r>
              <a:rPr lang="zh-CN" altLang="en-US" sz="2600" b="1" dirty="0"/>
              <a:t>服务区域分析（</a:t>
            </a:r>
            <a:r>
              <a:rPr lang="en-US" altLang="zh-CN" sz="2600" b="1" dirty="0"/>
              <a:t>Finding service areas</a:t>
            </a:r>
            <a:r>
              <a:rPr lang="zh-CN" altLang="en-US" sz="2600" b="1" dirty="0"/>
              <a:t>）</a:t>
            </a:r>
            <a:endParaRPr lang="en-US" altLang="zh-CN" sz="2600" b="1" dirty="0"/>
          </a:p>
          <a:p>
            <a:pPr marL="442913" lvl="2" indent="-223838">
              <a:spcBef>
                <a:spcPts val="1800"/>
              </a:spcBef>
            </a:pPr>
            <a:r>
              <a:rPr lang="zh-CN" altLang="en-US" sz="2600" b="1" dirty="0"/>
              <a:t>创建起始</a:t>
            </a:r>
            <a:r>
              <a:rPr lang="en-US" altLang="zh-CN" sz="2600" b="1" dirty="0"/>
              <a:t>-</a:t>
            </a:r>
            <a:r>
              <a:rPr lang="zh-CN" altLang="en-US" sz="2600" b="1" dirty="0"/>
              <a:t>目的地成本矩阵（</a:t>
            </a:r>
            <a:r>
              <a:rPr lang="en-US" altLang="zh-CN" sz="2600" b="1" dirty="0"/>
              <a:t>Creating an OD cost matrix</a:t>
            </a:r>
            <a:r>
              <a:rPr lang="zh-CN" altLang="en-US" sz="2600" b="1" dirty="0"/>
              <a:t>）</a:t>
            </a:r>
            <a:endParaRPr lang="en-US" altLang="zh-CN" sz="2600" b="1" dirty="0"/>
          </a:p>
          <a:p>
            <a:pPr marL="442913" lvl="2" indent="-223838">
              <a:spcBef>
                <a:spcPts val="1800"/>
              </a:spcBef>
            </a:pPr>
            <a:r>
              <a:rPr lang="zh-CN" altLang="en-US" sz="2600" b="1" dirty="0"/>
              <a:t>车辆路径派发（</a:t>
            </a:r>
            <a:r>
              <a:rPr lang="en-US" altLang="zh-CN" sz="2600" b="1" dirty="0"/>
              <a:t>Vehicle Routing Problem)</a:t>
            </a:r>
          </a:p>
          <a:p>
            <a:pPr marL="442913" lvl="2" indent="-223838">
              <a:spcBef>
                <a:spcPts val="1800"/>
              </a:spcBef>
            </a:pPr>
            <a:r>
              <a:rPr lang="zh-CN" altLang="en-US" sz="2600" b="1" dirty="0"/>
              <a:t>位置分配（</a:t>
            </a:r>
            <a:r>
              <a:rPr lang="en-US" altLang="zh-CN" sz="2600" b="1" dirty="0"/>
              <a:t>Location-Allocation)</a:t>
            </a:r>
            <a:endParaRPr lang="zh-CN" altLang="en-US" sz="2600" b="1" dirty="0"/>
          </a:p>
          <a:p>
            <a:pPr marL="442913" lvl="2" indent="-223838">
              <a:spcBef>
                <a:spcPts val="1800"/>
              </a:spcBef>
            </a:pPr>
            <a:endParaRPr lang="en-US" altLang="zh-CN" sz="2200" dirty="0">
              <a:latin typeface="黑体" pitchFamily="2" charset="-122"/>
              <a:ea typeface="黑体" pitchFamily="2" charset="-122"/>
            </a:endParaRPr>
          </a:p>
          <a:p>
            <a:pPr marL="223838" lvl="1" indent="-223838">
              <a:spcBef>
                <a:spcPts val="1800"/>
              </a:spcBef>
            </a:pPr>
            <a:endParaRPr lang="en-US" altLang="zh-CN" sz="2400" dirty="0">
              <a:latin typeface="黑体" pitchFamily="2" charset="-122"/>
              <a:ea typeface="黑体" pitchFamily="2" charset="-122"/>
            </a:endParaRPr>
          </a:p>
          <a:p>
            <a:pPr marL="223838" lvl="1" indent="-223838">
              <a:spcBef>
                <a:spcPts val="1800"/>
              </a:spcBef>
            </a:pPr>
            <a:endParaRPr lang="zh-CN" altLang="en-US" sz="2400" dirty="0">
              <a:latin typeface="黑体" pitchFamily="2" charset="-122"/>
              <a:ea typeface="黑体" pitchFamily="2" charset="-122"/>
            </a:endParaRPr>
          </a:p>
          <a:p>
            <a:pPr marL="223838" lvl="1" indent="-223838">
              <a:spcBef>
                <a:spcPts val="1800"/>
              </a:spcBef>
            </a:pPr>
            <a:endParaRPr lang="zh-CN" altLang="en-US" sz="2400" dirty="0">
              <a:latin typeface="黑体" pitchFamily="2" charset="-122"/>
              <a:ea typeface="黑体" pitchFamily="2" charset="-122"/>
            </a:endParaRPr>
          </a:p>
          <a:p>
            <a:pPr marL="223838" lvl="1" indent="-223838">
              <a:spcBef>
                <a:spcPts val="1800"/>
              </a:spcBef>
            </a:pPr>
            <a:endParaRPr lang="zh-CN" altLang="en-US" sz="2400" dirty="0">
              <a:latin typeface="黑体" pitchFamily="2" charset="-122"/>
              <a:ea typeface="黑体" pitchFamily="2" charset="-122"/>
            </a:endParaRPr>
          </a:p>
          <a:p>
            <a:endParaRPr lang="zh-CN" altLang="en-US" b="1" dirty="0">
              <a:solidFill>
                <a:schemeClr val="accent2"/>
              </a:solidFill>
            </a:endParaRP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endParaRPr lang="zh-CN" altLang="en-US" sz="3200" dirty="0"/>
          </a:p>
        </p:txBody>
      </p:sp>
    </p:spTree>
    <p:extLst>
      <p:ext uri="{BB962C8B-B14F-4D97-AF65-F5344CB8AC3E}">
        <p14:creationId xmlns:p14="http://schemas.microsoft.com/office/powerpoint/2010/main" val="42151355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pic>
        <p:nvPicPr>
          <p:cNvPr id="1105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038" y="1606972"/>
            <a:ext cx="5015281" cy="484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Rectangle 5"/>
          <p:cNvSpPr>
            <a:spLocks noChangeArrowheads="1"/>
          </p:cNvSpPr>
          <p:nvPr/>
        </p:nvSpPr>
        <p:spPr bwMode="auto">
          <a:xfrm>
            <a:off x="7318548" y="6338887"/>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mn-cs"/>
              </a:rPr>
              <a:t>流程</a:t>
            </a:r>
          </a:p>
        </p:txBody>
      </p:sp>
      <p:sp>
        <p:nvSpPr>
          <p:cNvPr id="4" name="矩形 3"/>
          <p:cNvSpPr/>
          <p:nvPr/>
        </p:nvSpPr>
        <p:spPr>
          <a:xfrm flipH="1">
            <a:off x="8398668" y="3212976"/>
            <a:ext cx="170305" cy="504056"/>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136848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053852" y="2084095"/>
            <a:ext cx="7920879" cy="4114801"/>
          </a:xfrm>
        </p:spPr>
        <p:txBody>
          <a:bodyPr/>
          <a:lstStyle/>
          <a:p>
            <a:pPr marL="223838" lvl="1" indent="-223838">
              <a:spcBef>
                <a:spcPts val="1800"/>
              </a:spcBef>
            </a:pPr>
            <a:r>
              <a:rPr lang="zh-CN" altLang="en-US" b="1" dirty="0"/>
              <a:t>自定义</a:t>
            </a:r>
            <a:r>
              <a:rPr lang="en-US" altLang="zh-CN" b="1" dirty="0"/>
              <a:t>】|【</a:t>
            </a:r>
            <a:r>
              <a:rPr lang="zh-CN" altLang="en-US" b="1" dirty="0"/>
              <a:t>拓展模块</a:t>
            </a:r>
            <a:r>
              <a:rPr lang="en-US" altLang="zh-CN" b="1" dirty="0"/>
              <a:t>】|【Network Analyst]</a:t>
            </a:r>
          </a:p>
          <a:p>
            <a:pPr marL="223838" lvl="1" indent="-223838">
              <a:spcBef>
                <a:spcPts val="1800"/>
              </a:spcBef>
            </a:pPr>
            <a:r>
              <a:rPr lang="en-US" altLang="zh-CN" b="1" dirty="0"/>
              <a:t>【Network Analyst】|【</a:t>
            </a:r>
            <a:r>
              <a:rPr lang="zh-CN" altLang="en-US" b="1" dirty="0"/>
              <a:t>选项</a:t>
            </a:r>
            <a:r>
              <a:rPr lang="en-US" altLang="zh-CN" b="1" dirty="0"/>
              <a:t>】,</a:t>
            </a:r>
            <a:r>
              <a:rPr lang="zh-CN" altLang="en-US" b="1" dirty="0"/>
              <a:t>其中</a:t>
            </a:r>
            <a:r>
              <a:rPr lang="en-US" altLang="zh-CN" b="1" dirty="0"/>
              <a:t>【</a:t>
            </a:r>
            <a:r>
              <a:rPr lang="zh-CN" altLang="en-US" b="1" dirty="0"/>
              <a:t>位置捕捉选项</a:t>
            </a:r>
            <a:r>
              <a:rPr lang="en-US" altLang="zh-CN" b="1" dirty="0"/>
              <a:t>】</a:t>
            </a:r>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5.2 </a:t>
            </a:r>
            <a:r>
              <a:rPr lang="zh-CN" altLang="en-US" b="1" dirty="0">
                <a:latin typeface="黑体" panose="02010609060101010101" pitchFamily="49" charset="-122"/>
                <a:ea typeface="黑体" panose="02010609060101010101" pitchFamily="49" charset="-122"/>
              </a:rPr>
              <a:t>传输网络分析</a:t>
            </a:r>
            <a:endParaRPr lang="zh-CN" altLang="en-US" dirty="0"/>
          </a:p>
        </p:txBody>
      </p:sp>
      <p:pic>
        <p:nvPicPr>
          <p:cNvPr id="4" name="图片 3"/>
          <p:cNvPicPr>
            <a:picLocks noChangeAspect="1"/>
          </p:cNvPicPr>
          <p:nvPr/>
        </p:nvPicPr>
        <p:blipFill>
          <a:blip r:embed="rId2"/>
          <a:stretch>
            <a:fillRect/>
          </a:stretch>
        </p:blipFill>
        <p:spPr>
          <a:xfrm>
            <a:off x="4872911" y="1664480"/>
            <a:ext cx="7016197" cy="429707"/>
          </a:xfrm>
          <a:prstGeom prst="rect">
            <a:avLst/>
          </a:prstGeom>
        </p:spPr>
      </p:pic>
      <p:pic>
        <p:nvPicPr>
          <p:cNvPr id="5" name="图片 4"/>
          <p:cNvPicPr>
            <a:picLocks noChangeAspect="1"/>
          </p:cNvPicPr>
          <p:nvPr/>
        </p:nvPicPr>
        <p:blipFill>
          <a:blip r:embed="rId3"/>
          <a:stretch>
            <a:fillRect/>
          </a:stretch>
        </p:blipFill>
        <p:spPr>
          <a:xfrm>
            <a:off x="8961062" y="2146202"/>
            <a:ext cx="3514725" cy="3114675"/>
          </a:xfrm>
          <a:prstGeom prst="rect">
            <a:avLst/>
          </a:prstGeom>
        </p:spPr>
      </p:pic>
      <p:pic>
        <p:nvPicPr>
          <p:cNvPr id="6" name="图片 5"/>
          <p:cNvPicPr>
            <a:picLocks noChangeAspect="1"/>
          </p:cNvPicPr>
          <p:nvPr/>
        </p:nvPicPr>
        <p:blipFill>
          <a:blip r:embed="rId4"/>
          <a:stretch>
            <a:fillRect/>
          </a:stretch>
        </p:blipFill>
        <p:spPr>
          <a:xfrm>
            <a:off x="1827074" y="3545980"/>
            <a:ext cx="3347931" cy="3098911"/>
          </a:xfrm>
          <a:prstGeom prst="rect">
            <a:avLst/>
          </a:prstGeom>
        </p:spPr>
      </p:pic>
      <p:pic>
        <p:nvPicPr>
          <p:cNvPr id="7" name="图片 6"/>
          <p:cNvPicPr>
            <a:picLocks noChangeAspect="1"/>
          </p:cNvPicPr>
          <p:nvPr/>
        </p:nvPicPr>
        <p:blipFill>
          <a:blip r:embed="rId5"/>
          <a:stretch>
            <a:fillRect/>
          </a:stretch>
        </p:blipFill>
        <p:spPr>
          <a:xfrm>
            <a:off x="5377359" y="3645024"/>
            <a:ext cx="4580334" cy="2999867"/>
          </a:xfrm>
          <a:prstGeom prst="rect">
            <a:avLst/>
          </a:prstGeom>
        </p:spPr>
      </p:pic>
      <p:sp>
        <p:nvSpPr>
          <p:cNvPr id="8" name="椭圆 7"/>
          <p:cNvSpPr/>
          <p:nvPr/>
        </p:nvSpPr>
        <p:spPr>
          <a:xfrm>
            <a:off x="5123936" y="4293096"/>
            <a:ext cx="3634772" cy="190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1108767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p:cNvSpPr>
            <a:spLocks noGrp="1" noChangeArrowheads="1"/>
          </p:cNvSpPr>
          <p:nvPr>
            <p:ph idx="11"/>
          </p:nvPr>
        </p:nvSpPr>
        <p:spPr/>
        <p:txBody>
          <a:bodyPr/>
          <a:lstStyle/>
          <a:p>
            <a:pPr algn="just">
              <a:lnSpc>
                <a:spcPct val="120000"/>
              </a:lnSpc>
            </a:pPr>
            <a:r>
              <a:rPr lang="zh-CN" altLang="en-US" dirty="0"/>
              <a:t>缓冲区分析是基于空间目标拓扑关系的距离分析。</a:t>
            </a:r>
            <a:endParaRPr lang="en-US" altLang="zh-CN" dirty="0"/>
          </a:p>
          <a:p>
            <a:pPr algn="just">
              <a:lnSpc>
                <a:spcPct val="120000"/>
              </a:lnSpc>
            </a:pPr>
            <a:r>
              <a:rPr lang="zh-CN" altLang="en-US" dirty="0"/>
              <a:t>基本思想：给定一个空间目标，确定它们的某邻域，邻域的大小由邻域半径决定。</a:t>
            </a:r>
            <a:endParaRPr lang="en-US" altLang="zh-CN"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缓冲区</a:t>
            </a:r>
            <a:endParaRPr lang="zh-CN" altLang="en-US" sz="3200" dirty="0">
              <a:solidFill>
                <a:srgbClr val="FF0000"/>
              </a:solidFill>
              <a:latin typeface="黑体" panose="02010609060101010101" pitchFamily="49" charset="-122"/>
              <a:ea typeface="黑体" panose="02010609060101010101" pitchFamily="49" charset="-122"/>
            </a:endParaRP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050" y="3667889"/>
            <a:ext cx="3888432"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8677" name="矩形 4"/>
          <p:cNvSpPr>
            <a:spLocks noChangeArrowheads="1"/>
          </p:cNvSpPr>
          <p:nvPr/>
        </p:nvSpPr>
        <p:spPr bwMode="auto">
          <a:xfrm>
            <a:off x="3132893" y="4727353"/>
            <a:ext cx="67151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tx1"/>
                </a:solidFill>
                <a:latin typeface="微软雅黑" panose="020B0503020204020204" pitchFamily="34" charset="-122"/>
                <a:ea typeface="微软雅黑" panose="020B0503020204020204" pitchFamily="34" charset="-122"/>
              </a:rPr>
              <a:t>即</a:t>
            </a:r>
            <a:r>
              <a:rPr lang="zh-CN" altLang="en-US" sz="2400" dirty="0">
                <a:solidFill>
                  <a:schemeClr val="bg2"/>
                </a:solidFill>
                <a:latin typeface="微软雅黑" panose="020B0503020204020204" pitchFamily="34" charset="-122"/>
                <a:ea typeface="微软雅黑" panose="020B0503020204020204" pitchFamily="34" charset="-122"/>
              </a:rPr>
              <a:t>对象</a:t>
            </a:r>
            <a:r>
              <a:rPr lang="en-US" altLang="zh-CN" sz="2400" dirty="0">
                <a:solidFill>
                  <a:schemeClr val="bg2"/>
                </a:solidFill>
                <a:latin typeface="微软雅黑" panose="020B0503020204020204" pitchFamily="34" charset="-122"/>
                <a:ea typeface="微软雅黑" panose="020B0503020204020204" pitchFamily="34" charset="-122"/>
              </a:rPr>
              <a:t>Oi</a:t>
            </a:r>
            <a:r>
              <a:rPr lang="zh-CN" altLang="en-US" sz="2400" dirty="0">
                <a:solidFill>
                  <a:schemeClr val="bg2"/>
                </a:solidFill>
                <a:latin typeface="微软雅黑" panose="020B0503020204020204" pitchFamily="34" charset="-122"/>
                <a:ea typeface="微软雅黑" panose="020B0503020204020204" pitchFamily="34" charset="-122"/>
              </a:rPr>
              <a:t>的半径为</a:t>
            </a:r>
            <a:r>
              <a:rPr lang="en-US" altLang="zh-CN" sz="2400" dirty="0">
                <a:solidFill>
                  <a:schemeClr val="bg2"/>
                </a:solidFill>
                <a:latin typeface="微软雅黑" panose="020B0503020204020204" pitchFamily="34" charset="-122"/>
                <a:ea typeface="微软雅黑" panose="020B0503020204020204" pitchFamily="34" charset="-122"/>
              </a:rPr>
              <a:t>R</a:t>
            </a:r>
            <a:r>
              <a:rPr lang="zh-CN" altLang="en-US" sz="2400" dirty="0">
                <a:solidFill>
                  <a:schemeClr val="bg2"/>
                </a:solidFill>
                <a:latin typeface="微软雅黑" panose="020B0503020204020204" pitchFamily="34" charset="-122"/>
                <a:ea typeface="微软雅黑" panose="020B0503020204020204" pitchFamily="34" charset="-122"/>
              </a:rPr>
              <a:t>的缓冲区是全部距</a:t>
            </a:r>
            <a:r>
              <a:rPr lang="en-US" altLang="zh-CN" sz="2400" dirty="0">
                <a:solidFill>
                  <a:schemeClr val="bg2"/>
                </a:solidFill>
                <a:latin typeface="微软雅黑" panose="020B0503020204020204" pitchFamily="34" charset="-122"/>
                <a:ea typeface="微软雅黑" panose="020B0503020204020204" pitchFamily="34" charset="-122"/>
              </a:rPr>
              <a:t>Oi</a:t>
            </a:r>
            <a:r>
              <a:rPr lang="zh-CN" altLang="en-US" sz="2400" dirty="0">
                <a:solidFill>
                  <a:schemeClr val="bg2"/>
                </a:solidFill>
                <a:latin typeface="微软雅黑" panose="020B0503020204020204" pitchFamily="34" charset="-122"/>
                <a:ea typeface="微软雅黑" panose="020B0503020204020204" pitchFamily="34" charset="-122"/>
              </a:rPr>
              <a:t>的距离</a:t>
            </a:r>
            <a:r>
              <a:rPr lang="en-US" altLang="zh-CN" sz="2400" dirty="0">
                <a:solidFill>
                  <a:schemeClr val="bg2"/>
                </a:solidFill>
                <a:latin typeface="微软雅黑" panose="020B0503020204020204" pitchFamily="34" charset="-122"/>
                <a:ea typeface="微软雅黑" panose="020B0503020204020204" pitchFamily="34" charset="-122"/>
              </a:rPr>
              <a:t>d</a:t>
            </a:r>
            <a:r>
              <a:rPr lang="zh-CN" altLang="en-US" sz="2400" dirty="0">
                <a:solidFill>
                  <a:schemeClr val="bg2"/>
                </a:solidFill>
                <a:latin typeface="微软雅黑" panose="020B0503020204020204" pitchFamily="34" charset="-122"/>
                <a:ea typeface="微软雅黑" panose="020B0503020204020204" pitchFamily="34" charset="-122"/>
              </a:rPr>
              <a:t>小于等于</a:t>
            </a:r>
            <a:r>
              <a:rPr lang="en-US" altLang="zh-CN" sz="2400" dirty="0">
                <a:solidFill>
                  <a:schemeClr val="bg2"/>
                </a:solidFill>
                <a:latin typeface="微软雅黑" panose="020B0503020204020204" pitchFamily="34" charset="-122"/>
                <a:ea typeface="微软雅黑" panose="020B0503020204020204" pitchFamily="34" charset="-122"/>
              </a:rPr>
              <a:t>R</a:t>
            </a:r>
            <a:r>
              <a:rPr lang="zh-CN" altLang="en-US" sz="2400" dirty="0">
                <a:solidFill>
                  <a:schemeClr val="bg2"/>
                </a:solidFill>
                <a:latin typeface="微软雅黑" panose="020B0503020204020204" pitchFamily="34" charset="-122"/>
                <a:ea typeface="微软雅黑" panose="020B0503020204020204" pitchFamily="34" charset="-122"/>
              </a:rPr>
              <a:t>的点的集合，</a:t>
            </a:r>
            <a:r>
              <a:rPr lang="en-US" altLang="zh-CN" sz="2400" dirty="0">
                <a:solidFill>
                  <a:schemeClr val="bg2"/>
                </a:solidFill>
                <a:latin typeface="微软雅黑" panose="020B0503020204020204" pitchFamily="34" charset="-122"/>
                <a:ea typeface="微软雅黑" panose="020B0503020204020204" pitchFamily="34" charset="-122"/>
              </a:rPr>
              <a:t>d</a:t>
            </a:r>
            <a:r>
              <a:rPr lang="zh-CN" altLang="en-US" sz="2400" dirty="0">
                <a:solidFill>
                  <a:schemeClr val="bg2"/>
                </a:solidFill>
                <a:latin typeface="微软雅黑" panose="020B0503020204020204" pitchFamily="34" charset="-122"/>
                <a:ea typeface="微软雅黑" panose="020B0503020204020204" pitchFamily="34" charset="-122"/>
              </a:rPr>
              <a:t>一般指最小欧氏距离。 </a:t>
            </a:r>
          </a:p>
        </p:txBody>
      </p:sp>
      <p:pic>
        <p:nvPicPr>
          <p:cNvPr id="286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052" y="5557989"/>
            <a:ext cx="7272809"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0669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8855968" cy="4114801"/>
          </a:xfrm>
        </p:spPr>
        <p:txBody>
          <a:bodyPr/>
          <a:lstStyle/>
          <a:p>
            <a:pPr lvl="1"/>
            <a:r>
              <a:rPr lang="zh-CN" altLang="en-US" b="1" dirty="0"/>
              <a:t>加载网络数据集</a:t>
            </a:r>
            <a:endParaRPr lang="en-US" altLang="zh-CN" b="1" dirty="0"/>
          </a:p>
          <a:p>
            <a:pPr lvl="1"/>
            <a:r>
              <a:rPr lang="zh-CN" altLang="en-US" b="1" dirty="0"/>
              <a:t>加载网络数据模型，设置停靠点、路径、障碍等图层的属性及对象的属性</a:t>
            </a:r>
            <a:endParaRPr lang="en-US" altLang="zh-CN" b="1" dirty="0"/>
          </a:p>
          <a:p>
            <a:pPr lvl="1"/>
            <a:endParaRPr lang="en-US" altLang="zh-CN" b="1" dirty="0"/>
          </a:p>
          <a:p>
            <a:pPr lvl="1"/>
            <a:endParaRPr lang="zh-CN" altLang="en-US" b="1"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2800" dirty="0">
              <a:solidFill>
                <a:schemeClr val="accent1"/>
              </a:solidFill>
            </a:endParaRPr>
          </a:p>
        </p:txBody>
      </p:sp>
      <p:pic>
        <p:nvPicPr>
          <p:cNvPr id="7" name="图片 6"/>
          <p:cNvPicPr>
            <a:picLocks noChangeAspect="1"/>
          </p:cNvPicPr>
          <p:nvPr/>
        </p:nvPicPr>
        <p:blipFill>
          <a:blip r:embed="rId2"/>
          <a:stretch>
            <a:fillRect/>
          </a:stretch>
        </p:blipFill>
        <p:spPr>
          <a:xfrm>
            <a:off x="1773932" y="2996952"/>
            <a:ext cx="6140571" cy="3645503"/>
          </a:xfrm>
          <a:prstGeom prst="rect">
            <a:avLst/>
          </a:prstGeom>
        </p:spPr>
      </p:pic>
    </p:spTree>
    <p:extLst>
      <p:ext uri="{BB962C8B-B14F-4D97-AF65-F5344CB8AC3E}">
        <p14:creationId xmlns:p14="http://schemas.microsoft.com/office/powerpoint/2010/main" val="3038558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1"/>
            <a:ext cx="4968552" cy="2952328"/>
          </a:xfrm>
        </p:spPr>
        <p:txBody>
          <a:bodyPr>
            <a:normAutofit fontScale="92500" lnSpcReduction="10000"/>
          </a:bodyPr>
          <a:lstStyle/>
          <a:p>
            <a:r>
              <a:rPr lang="zh-CN" altLang="en-US" b="1" dirty="0"/>
              <a:t>网络分析模型属性</a:t>
            </a:r>
            <a:endParaRPr lang="en-US" altLang="zh-CN" b="1" dirty="0"/>
          </a:p>
          <a:p>
            <a:pPr lvl="1"/>
            <a:r>
              <a:rPr lang="en-US" altLang="zh-CN" dirty="0"/>
              <a:t>【Network Analyst】</a:t>
            </a:r>
            <a:r>
              <a:rPr lang="zh-CN" altLang="en-US" dirty="0"/>
              <a:t>窗口</a:t>
            </a:r>
            <a:endParaRPr lang="en-US" altLang="zh-CN" dirty="0"/>
          </a:p>
          <a:p>
            <a:pPr marL="231775" lvl="1" indent="0">
              <a:buNone/>
            </a:pPr>
            <a:r>
              <a:rPr lang="zh-CN" altLang="en-US" dirty="0"/>
              <a:t>   </a:t>
            </a:r>
            <a:r>
              <a:rPr lang="en-US" altLang="zh-CN" dirty="0"/>
              <a:t>【</a:t>
            </a:r>
            <a:r>
              <a:rPr lang="zh-CN" altLang="en-US" dirty="0"/>
              <a:t>图层属性</a:t>
            </a:r>
            <a:r>
              <a:rPr lang="en-US" altLang="zh-CN" dirty="0"/>
              <a:t>】|【</a:t>
            </a:r>
            <a:r>
              <a:rPr lang="zh-CN" altLang="en-US" dirty="0"/>
              <a:t>分析设置</a:t>
            </a:r>
            <a:r>
              <a:rPr lang="en-US" altLang="zh-CN" dirty="0"/>
              <a:t>】</a:t>
            </a:r>
          </a:p>
          <a:p>
            <a:pPr marL="231775" lvl="1" indent="0">
              <a:buNone/>
            </a:pPr>
            <a:r>
              <a:rPr lang="en-US" altLang="zh-CN" dirty="0"/>
              <a:t>    </a:t>
            </a:r>
            <a:r>
              <a:rPr lang="zh-CN" altLang="en-US" dirty="0"/>
              <a:t>设置阻抗、</a:t>
            </a:r>
            <a:r>
              <a:rPr lang="en-US" altLang="zh-CN" dirty="0"/>
              <a:t> </a:t>
            </a:r>
            <a:r>
              <a:rPr lang="zh-CN" altLang="en-US" dirty="0"/>
              <a:t>是否允许交汇点的</a:t>
            </a:r>
            <a:endParaRPr lang="en-US" altLang="zh-CN" dirty="0"/>
          </a:p>
          <a:p>
            <a:pPr marL="231775" lvl="1" indent="0">
              <a:buNone/>
            </a:pPr>
            <a:r>
              <a:rPr lang="en-US" altLang="zh-CN" dirty="0"/>
              <a:t>   U</a:t>
            </a:r>
            <a:r>
              <a:rPr lang="zh-CN" altLang="en-US" dirty="0"/>
              <a:t>形转弯，以及输出</a:t>
            </a:r>
            <a:r>
              <a:rPr lang="en-US" altLang="zh-CN" dirty="0"/>
              <a:t>Shape</a:t>
            </a:r>
            <a:r>
              <a:rPr lang="zh-CN" altLang="en-US" dirty="0"/>
              <a:t>类型</a:t>
            </a:r>
            <a:endParaRPr lang="en-US" altLang="zh-CN" dirty="0"/>
          </a:p>
          <a:p>
            <a:pPr marL="231775" lvl="1" indent="0">
              <a:buNone/>
            </a:pPr>
            <a:r>
              <a:rPr lang="en-US" altLang="zh-CN" dirty="0"/>
              <a:t>    (</a:t>
            </a:r>
            <a:r>
              <a:rPr lang="zh-CN" altLang="en-US" dirty="0"/>
              <a:t>网络分析结果显示的路径形状）</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3200" dirty="0">
              <a:solidFill>
                <a:schemeClr val="accent1"/>
              </a:solidFill>
            </a:endParaRPr>
          </a:p>
        </p:txBody>
      </p:sp>
      <p:pic>
        <p:nvPicPr>
          <p:cNvPr id="5" name="图片 4"/>
          <p:cNvPicPr>
            <a:picLocks noChangeAspect="1"/>
          </p:cNvPicPr>
          <p:nvPr/>
        </p:nvPicPr>
        <p:blipFill>
          <a:blip r:embed="rId2"/>
          <a:stretch>
            <a:fillRect/>
          </a:stretch>
        </p:blipFill>
        <p:spPr>
          <a:xfrm>
            <a:off x="6670476" y="1556792"/>
            <a:ext cx="4896544" cy="4708216"/>
          </a:xfrm>
          <a:prstGeom prst="rect">
            <a:avLst/>
          </a:prstGeom>
        </p:spPr>
      </p:pic>
      <p:pic>
        <p:nvPicPr>
          <p:cNvPr id="6" name="图片 5"/>
          <p:cNvPicPr>
            <a:picLocks noChangeAspect="1"/>
          </p:cNvPicPr>
          <p:nvPr/>
        </p:nvPicPr>
        <p:blipFill>
          <a:blip r:embed="rId3"/>
          <a:stretch>
            <a:fillRect/>
          </a:stretch>
        </p:blipFill>
        <p:spPr>
          <a:xfrm>
            <a:off x="4726260" y="2480214"/>
            <a:ext cx="372722" cy="372722"/>
          </a:xfrm>
          <a:prstGeom prst="rect">
            <a:avLst/>
          </a:prstGeom>
        </p:spPr>
      </p:pic>
      <p:pic>
        <p:nvPicPr>
          <p:cNvPr id="7" name="图片 6"/>
          <p:cNvPicPr>
            <a:picLocks noChangeAspect="1"/>
          </p:cNvPicPr>
          <p:nvPr/>
        </p:nvPicPr>
        <p:blipFill>
          <a:blip r:embed="rId4"/>
          <a:stretch>
            <a:fillRect/>
          </a:stretch>
        </p:blipFill>
        <p:spPr>
          <a:xfrm>
            <a:off x="1413892" y="5082158"/>
            <a:ext cx="3133725" cy="2695575"/>
          </a:xfrm>
          <a:prstGeom prst="rect">
            <a:avLst/>
          </a:prstGeom>
        </p:spPr>
      </p:pic>
      <p:sp>
        <p:nvSpPr>
          <p:cNvPr id="8" name="椭圆 7"/>
          <p:cNvSpPr/>
          <p:nvPr/>
        </p:nvSpPr>
        <p:spPr>
          <a:xfrm>
            <a:off x="3564074" y="5116446"/>
            <a:ext cx="1115616" cy="576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3827523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577064" cy="4114801"/>
          </a:xfrm>
        </p:spPr>
        <p:txBody>
          <a:bodyPr/>
          <a:lstStyle/>
          <a:p>
            <a:r>
              <a:rPr lang="en-US" altLang="zh-CN" dirty="0"/>
              <a:t>【</a:t>
            </a:r>
            <a:r>
              <a:rPr lang="zh-CN" altLang="en-US" dirty="0"/>
              <a:t>图层属性</a:t>
            </a:r>
            <a:r>
              <a:rPr lang="en-US" altLang="zh-CN" dirty="0"/>
              <a:t>】|【</a:t>
            </a:r>
            <a:r>
              <a:rPr lang="zh-CN" altLang="en-US" dirty="0"/>
              <a:t>网络位置</a:t>
            </a:r>
            <a:r>
              <a:rPr lang="en-US" altLang="zh-CN" dirty="0"/>
              <a:t>】</a:t>
            </a:r>
          </a:p>
          <a:p>
            <a:pPr lvl="1"/>
            <a:r>
              <a:rPr lang="zh-CN" altLang="en-US" dirty="0"/>
              <a:t>设置网络位置字段映射和查</a:t>
            </a:r>
            <a:endParaRPr lang="en-US" altLang="zh-CN" dirty="0"/>
          </a:p>
          <a:p>
            <a:pPr marL="239712" lvl="1" indent="0">
              <a:buNone/>
            </a:pPr>
            <a:r>
              <a:rPr lang="en-US" altLang="zh-CN" dirty="0"/>
              <a:t>   </a:t>
            </a:r>
            <a:r>
              <a:rPr lang="zh-CN" altLang="en-US" dirty="0"/>
              <a:t>找网络位置</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3200" dirty="0">
              <a:solidFill>
                <a:schemeClr val="accent1"/>
              </a:solidFill>
            </a:endParaRPr>
          </a:p>
        </p:txBody>
      </p:sp>
      <p:pic>
        <p:nvPicPr>
          <p:cNvPr id="5" name="图片 4"/>
          <p:cNvPicPr>
            <a:picLocks noChangeAspect="1"/>
          </p:cNvPicPr>
          <p:nvPr/>
        </p:nvPicPr>
        <p:blipFill>
          <a:blip r:embed="rId2"/>
          <a:stretch>
            <a:fillRect/>
          </a:stretch>
        </p:blipFill>
        <p:spPr>
          <a:xfrm>
            <a:off x="6310435" y="1615915"/>
            <a:ext cx="5539811" cy="5229509"/>
          </a:xfrm>
          <a:prstGeom prst="rect">
            <a:avLst/>
          </a:prstGeom>
        </p:spPr>
      </p:pic>
    </p:spTree>
    <p:extLst>
      <p:ext uri="{BB962C8B-B14F-4D97-AF65-F5344CB8AC3E}">
        <p14:creationId xmlns:p14="http://schemas.microsoft.com/office/powerpoint/2010/main" val="345532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t>停靠点、路径、障碍等图层属性</a:t>
            </a:r>
            <a:endParaRPr lang="en-US" altLang="zh-CN" b="1" dirty="0"/>
          </a:p>
          <a:p>
            <a:pPr lvl="1"/>
            <a:r>
              <a:rPr lang="zh-CN" altLang="en-US" dirty="0"/>
              <a:t>在</a:t>
            </a:r>
            <a:r>
              <a:rPr lang="en-US" altLang="zh-CN" dirty="0"/>
              <a:t>【Network Analyst】</a:t>
            </a:r>
            <a:r>
              <a:rPr lang="zh-CN" altLang="en-US" dirty="0"/>
              <a:t>窗口任意图层，选择</a:t>
            </a:r>
            <a:r>
              <a:rPr lang="en-US" altLang="zh-CN" dirty="0"/>
              <a:t>【</a:t>
            </a:r>
            <a:r>
              <a:rPr lang="zh-CN" altLang="en-US" dirty="0"/>
              <a:t>属性</a:t>
            </a:r>
            <a:r>
              <a:rPr lang="en-US" altLang="zh-CN" dirty="0"/>
              <a:t>】</a:t>
            </a:r>
            <a:r>
              <a:rPr lang="zh-CN" altLang="en-US" dirty="0"/>
              <a:t>可看到对象的显示符号，停靠点默认将点数据分为四种类型，分别为已定位、未定位、错误、时间冲突</a:t>
            </a:r>
            <a:endParaRPr lang="en-US" altLang="zh-CN" dirty="0"/>
          </a:p>
          <a:p>
            <a:pPr lvl="1"/>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3200" dirty="0">
              <a:solidFill>
                <a:schemeClr val="accent1"/>
              </a:solidFill>
            </a:endParaRPr>
          </a:p>
        </p:txBody>
      </p:sp>
      <p:pic>
        <p:nvPicPr>
          <p:cNvPr id="4" name="图片 3"/>
          <p:cNvPicPr>
            <a:picLocks noChangeAspect="1"/>
          </p:cNvPicPr>
          <p:nvPr/>
        </p:nvPicPr>
        <p:blipFill>
          <a:blip r:embed="rId2"/>
          <a:stretch>
            <a:fillRect/>
          </a:stretch>
        </p:blipFill>
        <p:spPr>
          <a:xfrm>
            <a:off x="7279121" y="3565042"/>
            <a:ext cx="4342625" cy="3602771"/>
          </a:xfrm>
          <a:prstGeom prst="rect">
            <a:avLst/>
          </a:prstGeom>
        </p:spPr>
      </p:pic>
      <p:pic>
        <p:nvPicPr>
          <p:cNvPr id="5" name="图片 4"/>
          <p:cNvPicPr>
            <a:picLocks noChangeAspect="1"/>
          </p:cNvPicPr>
          <p:nvPr/>
        </p:nvPicPr>
        <p:blipFill>
          <a:blip r:embed="rId3"/>
          <a:stretch>
            <a:fillRect/>
          </a:stretch>
        </p:blipFill>
        <p:spPr>
          <a:xfrm>
            <a:off x="4247112" y="4025586"/>
            <a:ext cx="2891886" cy="3899500"/>
          </a:xfrm>
          <a:prstGeom prst="rect">
            <a:avLst/>
          </a:prstGeom>
        </p:spPr>
      </p:pic>
    </p:spTree>
    <p:extLst>
      <p:ext uri="{BB962C8B-B14F-4D97-AF65-F5344CB8AC3E}">
        <p14:creationId xmlns:p14="http://schemas.microsoft.com/office/powerpoint/2010/main" val="15398999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t>网络分析对象属性</a:t>
            </a:r>
            <a:endParaRPr lang="en-US" altLang="zh-CN" b="1" dirty="0"/>
          </a:p>
          <a:p>
            <a:pPr lvl="1"/>
            <a:r>
              <a:rPr lang="zh-CN" altLang="en-US" dirty="0"/>
              <a:t>位于停靠点、路径和障碍等图层中的对象，作为网络分析输入，是进行网络分析的基础。任何对象右键</a:t>
            </a:r>
            <a:r>
              <a:rPr lang="en-US" altLang="zh-CN" dirty="0"/>
              <a:t>【</a:t>
            </a:r>
            <a:r>
              <a:rPr lang="zh-CN" altLang="en-US" dirty="0"/>
              <a:t>属性</a:t>
            </a:r>
            <a:r>
              <a:rPr lang="en-US" altLang="zh-CN" dirty="0"/>
              <a:t>】</a:t>
            </a:r>
            <a:r>
              <a:rPr lang="zh-CN" altLang="en-US" dirty="0"/>
              <a:t>可设置</a:t>
            </a:r>
            <a:r>
              <a:rPr lang="en-US" altLang="zh-CN" dirty="0"/>
              <a:t>Name</a:t>
            </a:r>
            <a:r>
              <a:rPr lang="zh-CN" altLang="en-US" dirty="0"/>
              <a:t>、</a:t>
            </a:r>
            <a:r>
              <a:rPr lang="en-US" altLang="zh-CN" dirty="0" err="1"/>
              <a:t>RouteName</a:t>
            </a:r>
            <a:r>
              <a:rPr lang="zh-CN" altLang="en-US" dirty="0"/>
              <a:t>、</a:t>
            </a:r>
            <a:r>
              <a:rPr lang="en-US" altLang="zh-CN" dirty="0" err="1"/>
              <a:t>LocationType</a:t>
            </a:r>
            <a:r>
              <a:rPr lang="zh-CN" altLang="en-US" dirty="0"/>
              <a:t>等</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3200" dirty="0">
              <a:solidFill>
                <a:schemeClr val="accent1"/>
              </a:solidFill>
            </a:endParaRPr>
          </a:p>
        </p:txBody>
      </p:sp>
      <p:pic>
        <p:nvPicPr>
          <p:cNvPr id="4" name="图片 3"/>
          <p:cNvPicPr>
            <a:picLocks noChangeAspect="1"/>
          </p:cNvPicPr>
          <p:nvPr/>
        </p:nvPicPr>
        <p:blipFill>
          <a:blip r:embed="rId3"/>
          <a:stretch>
            <a:fillRect/>
          </a:stretch>
        </p:blipFill>
        <p:spPr>
          <a:xfrm>
            <a:off x="8110636" y="3356992"/>
            <a:ext cx="2914286" cy="3904762"/>
          </a:xfrm>
          <a:prstGeom prst="rect">
            <a:avLst/>
          </a:prstGeom>
        </p:spPr>
      </p:pic>
      <p:pic>
        <p:nvPicPr>
          <p:cNvPr id="5" name="图片 4"/>
          <p:cNvPicPr>
            <a:picLocks noChangeAspect="1"/>
          </p:cNvPicPr>
          <p:nvPr/>
        </p:nvPicPr>
        <p:blipFill>
          <a:blip r:embed="rId4"/>
          <a:stretch>
            <a:fillRect/>
          </a:stretch>
        </p:blipFill>
        <p:spPr>
          <a:xfrm>
            <a:off x="4443444" y="3580585"/>
            <a:ext cx="2905125" cy="3457575"/>
          </a:xfrm>
          <a:prstGeom prst="rect">
            <a:avLst/>
          </a:prstGeom>
        </p:spPr>
      </p:pic>
    </p:spTree>
    <p:extLst>
      <p:ext uri="{BB962C8B-B14F-4D97-AF65-F5344CB8AC3E}">
        <p14:creationId xmlns:p14="http://schemas.microsoft.com/office/powerpoint/2010/main" val="25747312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4608512" cy="4114801"/>
          </a:xfrm>
        </p:spPr>
        <p:txBody>
          <a:bodyPr/>
          <a:lstStyle/>
          <a:p>
            <a:r>
              <a:rPr lang="zh-CN" altLang="en-US" b="1" dirty="0">
                <a:solidFill>
                  <a:schemeClr val="accent1"/>
                </a:solidFill>
                <a:latin typeface="黑体" panose="02010609060101010101" pitchFamily="49" charset="-122"/>
                <a:ea typeface="黑体" panose="02010609060101010101" pitchFamily="49" charset="-122"/>
              </a:rPr>
              <a:t>最佳路径分析：确定起点、终点，求代价较小的</a:t>
            </a:r>
            <a:r>
              <a:rPr lang="en-US" altLang="zh-CN" b="1" dirty="0">
                <a:solidFill>
                  <a:schemeClr val="accent1"/>
                </a:solidFill>
                <a:latin typeface="黑体" panose="02010609060101010101" pitchFamily="49" charset="-122"/>
                <a:ea typeface="黑体" panose="02010609060101010101" pitchFamily="49" charset="-122"/>
              </a:rPr>
              <a:t>N</a:t>
            </a:r>
            <a:r>
              <a:rPr lang="zh-CN" altLang="en-US" b="1" dirty="0">
                <a:solidFill>
                  <a:schemeClr val="accent1"/>
                </a:solidFill>
                <a:latin typeface="黑体" panose="02010609060101010101" pitchFamily="49" charset="-122"/>
                <a:ea typeface="黑体" panose="02010609060101010101" pitchFamily="49" charset="-122"/>
              </a:rPr>
              <a:t>条路径</a:t>
            </a:r>
            <a:endParaRPr lang="en-US" altLang="zh-CN" b="1" dirty="0">
              <a:solidFill>
                <a:schemeClr val="accent1"/>
              </a:solidFill>
              <a:latin typeface="黑体" panose="02010609060101010101" pitchFamily="49" charset="-122"/>
              <a:ea typeface="黑体" panose="02010609060101010101" pitchFamily="49" charset="-122"/>
            </a:endParaRPr>
          </a:p>
          <a:p>
            <a:pPr lvl="1"/>
            <a:r>
              <a:rPr lang="zh-CN" altLang="en-US" dirty="0"/>
              <a:t>道路网络图层</a:t>
            </a:r>
            <a:endParaRPr lang="en-US" altLang="zh-CN" dirty="0"/>
          </a:p>
          <a:p>
            <a:pPr lvl="1"/>
            <a:r>
              <a:rPr lang="zh-CN" altLang="en-US" dirty="0"/>
              <a:t>创建分析图层</a:t>
            </a:r>
            <a:endParaRPr lang="en-US" altLang="zh-CN" dirty="0"/>
          </a:p>
          <a:p>
            <a:pPr lvl="1"/>
            <a:r>
              <a:rPr lang="zh-CN" altLang="en-US" dirty="0"/>
              <a:t>添加网络位置</a:t>
            </a:r>
            <a:endParaRPr lang="en-US" altLang="zh-CN" dirty="0"/>
          </a:p>
          <a:p>
            <a:pPr marL="0" indent="0">
              <a:buNone/>
            </a:pPr>
            <a:endParaRPr lang="zh-CN" altLang="en-US" dirty="0"/>
          </a:p>
          <a:p>
            <a:endParaRPr lang="zh-CN" altLang="en-US" dirty="0"/>
          </a:p>
          <a:p>
            <a:endParaRPr lang="zh-CN" altLang="en-US" dirty="0">
              <a:solidFill>
                <a:schemeClr val="accent2"/>
              </a:solidFill>
            </a:endParaRPr>
          </a:p>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5.2 </a:t>
            </a:r>
            <a:r>
              <a:rPr lang="zh-CN" altLang="en-US" b="1" dirty="0">
                <a:latin typeface="黑体" panose="02010609060101010101" pitchFamily="49" charset="-122"/>
                <a:ea typeface="黑体" panose="02010609060101010101" pitchFamily="49" charset="-122"/>
              </a:rPr>
              <a:t>传输网络分析</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372" y="1577425"/>
            <a:ext cx="6840759" cy="500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007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idx="11"/>
          </p:nvPr>
        </p:nvSpPr>
        <p:spPr/>
        <p:txBody>
          <a:bodyPr>
            <a:normAutofit/>
          </a:bodyPr>
          <a:lstStyle/>
          <a:p>
            <a:pPr>
              <a:lnSpc>
                <a:spcPct val="90000"/>
              </a:lnSpc>
              <a:spcBef>
                <a:spcPct val="100000"/>
              </a:spcBef>
              <a:buFontTx/>
              <a:buNone/>
            </a:pPr>
            <a:r>
              <a:rPr lang="zh-CN" altLang="en-US" sz="2800" dirty="0">
                <a:latin typeface="黑体" panose="02010609060101010101" pitchFamily="49" charset="-122"/>
                <a:ea typeface="黑体" panose="02010609060101010101" pitchFamily="49" charset="-122"/>
              </a:rPr>
              <a:t>最佳路径分析</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结果</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sp>
        <p:nvSpPr>
          <p:cNvPr id="115715" name="Rectangle 3"/>
          <p:cNvSpPr>
            <a:spLocks noChangeArrowheads="1"/>
          </p:cNvSpPr>
          <p:nvPr/>
        </p:nvSpPr>
        <p:spPr bwMode="auto">
          <a:xfrm>
            <a:off x="5949950" y="4216114"/>
            <a:ext cx="1033462" cy="584775"/>
          </a:xfrm>
          <a:prstGeom prst="rect">
            <a:avLst/>
          </a:prstGeom>
          <a:noFill/>
          <a:ln w="38100">
            <a:solidFill>
              <a:srgbClr val="FF0000"/>
            </a:solidFill>
            <a:miter lim="800000"/>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pic>
        <p:nvPicPr>
          <p:cNvPr id="1157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2480641"/>
            <a:ext cx="5800133" cy="347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847" y="3147074"/>
            <a:ext cx="4248150"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9675" y="1225043"/>
            <a:ext cx="3887787"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917746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body" idx="4294967295"/>
          </p:nvPr>
        </p:nvSpPr>
        <p:spPr>
          <a:xfrm>
            <a:off x="0" y="333375"/>
            <a:ext cx="7524750" cy="609600"/>
          </a:xfrm>
          <a:extLst>
            <a:ext uri="{91240B29-F687-4F45-9708-019B960494DF}">
              <a14:hiddenLine xmlns:a14="http://schemas.microsoft.com/office/drawing/2010/main" w="9525">
                <a:solidFill>
                  <a:schemeClr val="folHlink"/>
                </a:solidFill>
                <a:miter lim="800000"/>
                <a:headEnd/>
                <a:tailEnd/>
              </a14:hiddenLine>
            </a:ext>
          </a:extLst>
        </p:spPr>
        <p:txBody>
          <a:bodyPr>
            <a:normAutofit/>
          </a:bodyPr>
          <a:lstStyle/>
          <a:p>
            <a:pPr marL="0" indent="0">
              <a:spcBef>
                <a:spcPct val="100000"/>
              </a:spcBef>
              <a:buNone/>
            </a:pPr>
            <a:r>
              <a:rPr lang="zh-CN" altLang="en-US" sz="2800" dirty="0">
                <a:latin typeface="黑体" panose="02010609060101010101" pitchFamily="49" charset="-122"/>
                <a:ea typeface="黑体" panose="02010609060101010101" pitchFamily="49" charset="-122"/>
              </a:rPr>
              <a:t>行进方向</a:t>
            </a:r>
          </a:p>
        </p:txBody>
      </p:sp>
      <p:pic>
        <p:nvPicPr>
          <p:cNvPr id="117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37" y="1125538"/>
            <a:ext cx="43624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2" y="2955926"/>
            <a:ext cx="579120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05177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idx="11"/>
          </p:nvPr>
        </p:nvSpPr>
        <p:spPr>
          <a:xfrm>
            <a:off x="1125859" y="1988840"/>
            <a:ext cx="5040561" cy="4114801"/>
          </a:xfrm>
          <a:extLst>
            <a:ext uri="{91240B29-F687-4F45-9708-019B960494DF}">
              <a14:hiddenLine xmlns:a14="http://schemas.microsoft.com/office/drawing/2010/main" w="9525">
                <a:solidFill>
                  <a:schemeClr val="folHlink"/>
                </a:solidFill>
                <a:miter lim="800000"/>
                <a:headEnd/>
                <a:tailEnd/>
              </a14:hiddenLine>
            </a:ext>
          </a:extLst>
        </p:spPr>
        <p:txBody>
          <a:bodyPr>
            <a:normAutofit fontScale="85000" lnSpcReduction="10000"/>
          </a:bodyPr>
          <a:lstStyle/>
          <a:p>
            <a:pPr>
              <a:spcBef>
                <a:spcPct val="50000"/>
              </a:spcBef>
              <a:buFontTx/>
              <a:buChar char="•"/>
            </a:pPr>
            <a:r>
              <a:rPr lang="zh-CN" altLang="en-US" sz="2800" b="1" dirty="0">
                <a:solidFill>
                  <a:schemeClr val="accent1"/>
                </a:solidFill>
                <a:latin typeface="黑体" panose="02010609060101010101" pitchFamily="49" charset="-122"/>
                <a:ea typeface="黑体" panose="02010609060101010101" pitchFamily="49" charset="-122"/>
              </a:rPr>
              <a:t>最近服务设施分析</a:t>
            </a:r>
            <a:endParaRPr lang="en-US" altLang="zh-CN" sz="2800" dirty="0">
              <a:solidFill>
                <a:schemeClr val="accent1"/>
              </a:solidFill>
            </a:endParaRPr>
          </a:p>
          <a:p>
            <a:pPr lvl="1">
              <a:spcBef>
                <a:spcPct val="50000"/>
              </a:spcBef>
              <a:buFontTx/>
              <a:buChar char="•"/>
            </a:pPr>
            <a:r>
              <a:rPr lang="zh-CN" altLang="en-US" dirty="0"/>
              <a:t>基于道路网络</a:t>
            </a:r>
          </a:p>
          <a:p>
            <a:pPr lvl="1">
              <a:spcBef>
                <a:spcPct val="50000"/>
              </a:spcBef>
              <a:buFontTx/>
              <a:buChar char="•"/>
            </a:pPr>
            <a:r>
              <a:rPr lang="zh-CN" altLang="en-US" dirty="0"/>
              <a:t>沿道路网络服务设施与事故点的路径</a:t>
            </a:r>
          </a:p>
          <a:p>
            <a:pPr lvl="1">
              <a:spcBef>
                <a:spcPct val="50000"/>
              </a:spcBef>
              <a:buFontTx/>
              <a:buChar char="•"/>
            </a:pPr>
            <a:r>
              <a:rPr lang="zh-CN" altLang="en-US" dirty="0"/>
              <a:t> “最近” 服务设施实际表示 “开销最少” 的设施</a:t>
            </a:r>
          </a:p>
          <a:p>
            <a:pPr lvl="1">
              <a:spcBef>
                <a:spcPct val="50000"/>
              </a:spcBef>
              <a:buFontTx/>
              <a:buChar char="•"/>
            </a:pPr>
            <a:r>
              <a:rPr lang="zh-CN" altLang="en-US" dirty="0"/>
              <a:t>开销可以是：时间、金钱、距离</a:t>
            </a:r>
            <a:endParaRPr lang="en-US" altLang="zh-CN" dirty="0"/>
          </a:p>
          <a:p>
            <a:pPr lvl="1">
              <a:spcBef>
                <a:spcPct val="50000"/>
              </a:spcBef>
              <a:buFontTx/>
              <a:buChar char="•"/>
            </a:pPr>
            <a:r>
              <a:rPr lang="zh-CN" altLang="en-US" dirty="0"/>
              <a:t>最近服务设施分析：创建分析图层、添加网络位置</a:t>
            </a:r>
          </a:p>
          <a:p>
            <a:pPr>
              <a:spcBef>
                <a:spcPct val="50000"/>
              </a:spcBef>
              <a:buFontTx/>
              <a:buChar char="•"/>
            </a:pPr>
            <a:endParaRPr lang="zh-CN" altLang="en-US" dirty="0">
              <a:latin typeface="黑体" panose="02010609060101010101" pitchFamily="49" charset="-122"/>
              <a:ea typeface="黑体" panose="02010609060101010101" pitchFamily="49" charset="-122"/>
            </a:endParaRPr>
          </a:p>
          <a:p>
            <a:pPr>
              <a:buFontTx/>
              <a:buNone/>
            </a:pPr>
            <a:endParaRPr lang="zh-CN" altLang="en-US" sz="3600" dirty="0">
              <a:latin typeface="隶书" panose="02010509060101010101" pitchFamily="49" charset="-122"/>
              <a:ea typeface="隶书" panose="020105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sp>
        <p:nvSpPr>
          <p:cNvPr id="5" name="Text Box 4"/>
          <p:cNvSpPr txBox="1">
            <a:spLocks noChangeArrowheads="1"/>
          </p:cNvSpPr>
          <p:nvPr/>
        </p:nvSpPr>
        <p:spPr bwMode="auto">
          <a:xfrm>
            <a:off x="3673168" y="5318811"/>
            <a:ext cx="183615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srgbClr val="E84C22"/>
                </a:solidFill>
                <a:effectLst/>
                <a:uLnTx/>
                <a:uFillTx/>
                <a:latin typeface="微软雅黑" panose="020B0503020204020204" pitchFamily="34" charset="-122"/>
                <a:ea typeface="微软雅黑" panose="020B0503020204020204" pitchFamily="34" charset="-122"/>
                <a:cs typeface="+mn-cs"/>
              </a:rPr>
              <a:t>道路网络</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srgbClr val="E84C22"/>
                </a:solidFill>
                <a:effectLst/>
                <a:uLnTx/>
                <a:uFillTx/>
                <a:latin typeface="微软雅黑" panose="020B0503020204020204" pitchFamily="34" charset="-122"/>
                <a:ea typeface="微软雅黑" panose="020B0503020204020204" pitchFamily="34" charset="-122"/>
                <a:cs typeface="+mn-cs"/>
              </a:rPr>
              <a:t>服务设施</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srgbClr val="E84C22"/>
                </a:solidFill>
                <a:effectLst/>
                <a:uLnTx/>
                <a:uFillTx/>
                <a:latin typeface="微软雅黑" panose="020B0503020204020204" pitchFamily="34" charset="-122"/>
                <a:ea typeface="微软雅黑" panose="020B0503020204020204" pitchFamily="34" charset="-122"/>
                <a:cs typeface="+mn-cs"/>
              </a:rPr>
              <a:t>事故点</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436" y="1472102"/>
            <a:ext cx="5754718" cy="411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72181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idx="11"/>
          </p:nvPr>
        </p:nvSpPr>
        <p:spPr/>
        <p:txBody>
          <a:bodyPr>
            <a:normAutofit/>
          </a:bodyPr>
          <a:lstStyle/>
          <a:p>
            <a:r>
              <a:rPr lang="zh-CN" altLang="en-US" sz="2800" b="1" dirty="0">
                <a:latin typeface="黑体" panose="02010609060101010101" pitchFamily="49" charset="-122"/>
                <a:ea typeface="黑体" panose="02010609060101010101" pitchFamily="49" charset="-122"/>
              </a:rPr>
              <a:t>分析选项</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pic>
        <p:nvPicPr>
          <p:cNvPr id="120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546" y="1725802"/>
            <a:ext cx="6479705" cy="511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61707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数字蓝色隧道 16x9">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2.xml><?xml version="1.0" encoding="utf-8"?>
<a:theme xmlns:a="http://schemas.openxmlformats.org/drawingml/2006/main" name="2_数字蓝色隧道 16x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3.xml><?xml version="1.0" encoding="utf-8"?>
<a:theme xmlns:a="http://schemas.openxmlformats.org/drawingml/2006/main" name="3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4.xml><?xml version="1.0" encoding="utf-8"?>
<a:theme xmlns:a="http://schemas.openxmlformats.org/drawingml/2006/main" name="1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00E41224-0370-4595-877C-23316CD80004}">
  <ds:schemaRefs>
    <ds:schemaRef ds:uri="http://schemas.microsoft.com/office/2006/metadata/properties"/>
    <ds:schemaRef ds:uri="http://purl.org/dc/term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蓝色数字隧道业务演示文稿（宽屏）</Template>
  <TotalTime>0</TotalTime>
  <Words>4477</Words>
  <Application>Microsoft Office PowerPoint</Application>
  <PresentationFormat>自定义</PresentationFormat>
  <Paragraphs>555</Paragraphs>
  <Slides>104</Slides>
  <Notes>18</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2</vt:i4>
      </vt:variant>
      <vt:variant>
        <vt:lpstr>幻灯片标题</vt:lpstr>
      </vt:variant>
      <vt:variant>
        <vt:i4>104</vt:i4>
      </vt:variant>
    </vt:vector>
  </HeadingPairs>
  <TitlesOfParts>
    <vt:vector size="122" baseType="lpstr">
      <vt:lpstr>MS UI Gothic</vt:lpstr>
      <vt:lpstr>等线</vt:lpstr>
      <vt:lpstr>等线 Light</vt:lpstr>
      <vt:lpstr>黑体</vt:lpstr>
      <vt:lpstr>隶书</vt:lpstr>
      <vt:lpstr>宋体</vt:lpstr>
      <vt:lpstr>微软雅黑</vt:lpstr>
      <vt:lpstr>Arial</vt:lpstr>
      <vt:lpstr>Corbel</vt:lpstr>
      <vt:lpstr>Times New Roman</vt:lpstr>
      <vt:lpstr>Wingdings</vt:lpstr>
      <vt:lpstr>数字蓝色隧道 16x9</vt:lpstr>
      <vt:lpstr>2_数字蓝色隧道 16x9</vt:lpstr>
      <vt:lpstr>3_数字蓝色隧道 16x9</vt:lpstr>
      <vt:lpstr>1_数字蓝色隧道 16x9</vt:lpstr>
      <vt:lpstr>自定义设计方案</vt:lpstr>
      <vt:lpstr>MapInfo.Map</vt:lpstr>
      <vt:lpstr>Photo Editor Photo</vt:lpstr>
      <vt:lpstr>PowerPoint 演示文稿</vt:lpstr>
      <vt:lpstr>主要内容</vt:lpstr>
      <vt:lpstr>1.空间分析工具集</vt:lpstr>
      <vt:lpstr>1.空间分析工具集</vt:lpstr>
      <vt:lpstr>2. 矢量数据的空间分析方法</vt:lpstr>
      <vt:lpstr>2. 矢量数据的空间分析方法</vt:lpstr>
      <vt:lpstr>2.1 邻域分析</vt:lpstr>
      <vt:lpstr>2.1 邻域分析-缓冲区</vt:lpstr>
      <vt:lpstr>2.1 邻域分析-缓冲区</vt:lpstr>
      <vt:lpstr>2.1 邻域分析-缓冲区</vt:lpstr>
      <vt:lpstr>2.1 邻域分析-缓冲区</vt:lpstr>
      <vt:lpstr>2.1 邻域分析-缓冲区</vt:lpstr>
      <vt:lpstr>2.1 邻域分析-缓冲区</vt:lpstr>
      <vt:lpstr>2.1 邻域分析-缓冲区</vt:lpstr>
      <vt:lpstr>2.1 邻域分析-缓冲区</vt:lpstr>
      <vt:lpstr>2.1邻域分析-邻近分析</vt:lpstr>
      <vt:lpstr>2.1邻域分析-邻近分析</vt:lpstr>
      <vt:lpstr>2.1近域分析-邻近分析</vt:lpstr>
      <vt:lpstr>2.1邻域分析</vt:lpstr>
      <vt:lpstr>2.1邻域分析</vt:lpstr>
      <vt:lpstr>2.1邻域分析</vt:lpstr>
      <vt:lpstr>2.1邻域分析</vt:lpstr>
      <vt:lpstr>2.1 邻域分析-泰森多边形分析</vt:lpstr>
      <vt:lpstr>2.2 叠加分析</vt:lpstr>
      <vt:lpstr>2.2 叠加分析</vt:lpstr>
      <vt:lpstr>2.2 叠加分析</vt:lpstr>
      <vt:lpstr>2.2 叠加分析</vt:lpstr>
      <vt:lpstr>2.2 叠加分析</vt:lpstr>
      <vt:lpstr>2.2 叠加分析</vt:lpstr>
      <vt:lpstr>2.2 矢量数据的叠置分析</vt:lpstr>
      <vt:lpstr>2.2 矢量数据的叠置分析</vt:lpstr>
      <vt:lpstr>2.2 矢量数据的叠置分析</vt:lpstr>
      <vt:lpstr>2.3 矢量数据量算</vt:lpstr>
      <vt:lpstr>2.3矢量数据量算</vt:lpstr>
      <vt:lpstr>PowerPoint 演示文稿</vt:lpstr>
      <vt:lpstr> 2.5 空间关系查询</vt:lpstr>
      <vt:lpstr>查询距某条线段最近的点 (proximity)</vt:lpstr>
      <vt:lpstr>PowerPoint 演示文稿</vt:lpstr>
      <vt:lpstr>PowerPoint 演示文稿</vt:lpstr>
      <vt:lpstr>2.5 数据分割</vt:lpstr>
      <vt:lpstr>3. 网络分析基础</vt:lpstr>
      <vt:lpstr>3.网络分析基础</vt:lpstr>
      <vt:lpstr>3.网络分析基础-网络组成</vt:lpstr>
      <vt:lpstr>3.网络分析基础-地理网络类型</vt:lpstr>
      <vt:lpstr>3. 网络分析基础-地理网络类型</vt:lpstr>
      <vt:lpstr>3.网络分析基础-地理网络类型</vt:lpstr>
      <vt:lpstr>4. 效用网络分析</vt:lpstr>
      <vt:lpstr>4.1 几何网络</vt:lpstr>
      <vt:lpstr>4.1 几何网络</vt:lpstr>
      <vt:lpstr>4.1 几何网络</vt:lpstr>
      <vt:lpstr>4.1 几何网络</vt:lpstr>
      <vt:lpstr>4.1 几何网络</vt:lpstr>
      <vt:lpstr>4.1 几何网络</vt:lpstr>
      <vt:lpstr>4.1 几何网络</vt:lpstr>
      <vt:lpstr>4.2 效用网络分析</vt:lpstr>
      <vt:lpstr>4.2 效用网络分析</vt:lpstr>
      <vt:lpstr>4.2 效用网络分析</vt:lpstr>
      <vt:lpstr>4.2 效用网络分析</vt:lpstr>
      <vt:lpstr>4.2 效用网络分析</vt:lpstr>
      <vt:lpstr>4.2 效用网络分析</vt:lpstr>
      <vt:lpstr>4.2 效用网络分析</vt:lpstr>
      <vt:lpstr>4.2 效用网络分析</vt:lpstr>
      <vt:lpstr>4.2 效用网络分析</vt:lpstr>
      <vt:lpstr>5.传输网络分析</vt:lpstr>
      <vt:lpstr>5.1 网络数据集-</vt:lpstr>
      <vt:lpstr>5.1 网络数据集-连通性</vt:lpstr>
      <vt:lpstr>5.1 网络数据集-连通性</vt:lpstr>
      <vt:lpstr>5.1 网络数据集-连通性</vt:lpstr>
      <vt:lpstr>5.1 网络数据集-连通性</vt:lpstr>
      <vt:lpstr>5.1网络数据集-连通性策略</vt:lpstr>
      <vt:lpstr>5.1 网络数据集-边线连通策略</vt:lpstr>
      <vt:lpstr>5.1 网络数据集-交汇点连通性策略</vt:lpstr>
      <vt:lpstr>5.1 网络数据集-交汇点连通性策略</vt:lpstr>
      <vt:lpstr>5.1 网络数据集-连通性：高程字段</vt:lpstr>
      <vt:lpstr>5.1 网络数据集-连通性：高程字段</vt:lpstr>
      <vt:lpstr>5.1 网络数据集-转弯(Turns)</vt:lpstr>
      <vt:lpstr>5.1 网络数据集-转弯(Turns)</vt:lpstr>
      <vt:lpstr>5.1 网络数据集</vt:lpstr>
      <vt:lpstr>5.1 网络数据集-成本（Cost）属性</vt:lpstr>
      <vt:lpstr>5.1 网络数据集-限制（Restriction）</vt:lpstr>
      <vt:lpstr>5.1 网络数据集-等级（Hierarchy）</vt:lpstr>
      <vt:lpstr>5.1网络数据集-描述符（Descriptor）</vt:lpstr>
      <vt:lpstr>5.1 网络数据集-创建</vt:lpstr>
      <vt:lpstr>5.1 网络数据集</vt:lpstr>
      <vt:lpstr>5.1 网络数据集</vt:lpstr>
      <vt:lpstr>5.2 传输网络分析</vt:lpstr>
      <vt:lpstr>5.2 传输网络分析</vt:lpstr>
      <vt:lpstr>5.2 传输网络分析</vt:lpstr>
      <vt:lpstr>5.2 传输网络分析</vt:lpstr>
      <vt:lpstr>5.2 传输网络分析-网络分析参数设置</vt:lpstr>
      <vt:lpstr>5.2 传输网络分析-网络分析参数设置</vt:lpstr>
      <vt:lpstr>5.2 传输网络分析-网络分析参数设置</vt:lpstr>
      <vt:lpstr>5.2 传输网络分析-网络分析参数设置</vt:lpstr>
      <vt:lpstr>5.2 传输网络分析-网络分析参数设置</vt:lpstr>
      <vt:lpstr>5.2 传输网络分析</vt:lpstr>
      <vt:lpstr>5.2 传输网络分析</vt:lpstr>
      <vt:lpstr>PowerPoint 演示文稿</vt:lpstr>
      <vt:lpstr>5.2 传输网络分析</vt:lpstr>
      <vt:lpstr>5.2 传输网络分析</vt:lpstr>
      <vt:lpstr>5.2 传输网络分析</vt:lpstr>
      <vt:lpstr>5.2 传输网络分析</vt:lpstr>
      <vt:lpstr>PowerPoint 演示文稿</vt:lpstr>
      <vt:lpstr>PowerPoint 演示文稿</vt:lpstr>
      <vt:lpstr>5.2 传输网络分析</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2021-09-14T09:00:52Z</dcterms:created>
  <dcterms:modified xsi:type="dcterms:W3CDTF">2025-04-20T14:33:06Z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